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425" r:id="rId3"/>
    <p:sldId id="426" r:id="rId4"/>
    <p:sldId id="266" r:id="rId5"/>
    <p:sldId id="265" r:id="rId6"/>
    <p:sldId id="264" r:id="rId7"/>
    <p:sldId id="263" r:id="rId8"/>
    <p:sldId id="427" r:id="rId9"/>
    <p:sldId id="429" r:id="rId10"/>
    <p:sldId id="428" r:id="rId11"/>
    <p:sldId id="345" r:id="rId12"/>
    <p:sldId id="346" r:id="rId13"/>
    <p:sldId id="432" r:id="rId14"/>
    <p:sldId id="347" r:id="rId15"/>
    <p:sldId id="257" r:id="rId16"/>
    <p:sldId id="318" r:id="rId17"/>
    <p:sldId id="330" r:id="rId18"/>
    <p:sldId id="320" r:id="rId19"/>
    <p:sldId id="337" r:id="rId20"/>
    <p:sldId id="319" r:id="rId21"/>
    <p:sldId id="339" r:id="rId22"/>
    <p:sldId id="430" r:id="rId23"/>
    <p:sldId id="431" r:id="rId24"/>
    <p:sldId id="433" r:id="rId25"/>
    <p:sldId id="467" r:id="rId26"/>
    <p:sldId id="466" r:id="rId27"/>
    <p:sldId id="465" r:id="rId28"/>
    <p:sldId id="464" r:id="rId29"/>
    <p:sldId id="462" r:id="rId30"/>
    <p:sldId id="463" r:id="rId31"/>
    <p:sldId id="473" r:id="rId32"/>
    <p:sldId id="468" r:id="rId33"/>
    <p:sldId id="469" r:id="rId34"/>
    <p:sldId id="470" r:id="rId35"/>
    <p:sldId id="471" r:id="rId36"/>
    <p:sldId id="472" r:id="rId37"/>
    <p:sldId id="479" r:id="rId38"/>
    <p:sldId id="480" r:id="rId39"/>
    <p:sldId id="478" r:id="rId40"/>
    <p:sldId id="481" r:id="rId41"/>
    <p:sldId id="482" r:id="rId42"/>
    <p:sldId id="485" r:id="rId43"/>
    <p:sldId id="486" r:id="rId44"/>
    <p:sldId id="487" r:id="rId45"/>
    <p:sldId id="488" r:id="rId46"/>
    <p:sldId id="484" r:id="rId47"/>
    <p:sldId id="489" r:id="rId48"/>
    <p:sldId id="490" r:id="rId49"/>
    <p:sldId id="491" r:id="rId50"/>
    <p:sldId id="492" r:id="rId51"/>
    <p:sldId id="493" r:id="rId52"/>
    <p:sldId id="494" r:id="rId53"/>
    <p:sldId id="258" r:id="rId54"/>
    <p:sldId id="340" r:id="rId55"/>
    <p:sldId id="341" r:id="rId56"/>
    <p:sldId id="434" r:id="rId57"/>
    <p:sldId id="435" r:id="rId58"/>
    <p:sldId id="456" r:id="rId59"/>
    <p:sldId id="457" r:id="rId60"/>
    <p:sldId id="453" r:id="rId61"/>
    <p:sldId id="452" r:id="rId62"/>
    <p:sldId id="446" r:id="rId63"/>
    <p:sldId id="474" r:id="rId64"/>
    <p:sldId id="475" r:id="rId65"/>
    <p:sldId id="476" r:id="rId66"/>
    <p:sldId id="477" r:id="rId67"/>
    <p:sldId id="447" r:id="rId68"/>
    <p:sldId id="448" r:id="rId69"/>
    <p:sldId id="449" r:id="rId70"/>
    <p:sldId id="451" r:id="rId71"/>
    <p:sldId id="450" r:id="rId72"/>
    <p:sldId id="441" r:id="rId73"/>
    <p:sldId id="442" r:id="rId74"/>
    <p:sldId id="443" r:id="rId75"/>
    <p:sldId id="444" r:id="rId76"/>
    <p:sldId id="445" r:id="rId77"/>
    <p:sldId id="436" r:id="rId78"/>
    <p:sldId id="260" r:id="rId79"/>
    <p:sldId id="331" r:id="rId80"/>
    <p:sldId id="342" r:id="rId81"/>
    <p:sldId id="332" r:id="rId82"/>
    <p:sldId id="343" r:id="rId83"/>
    <p:sldId id="344" r:id="rId84"/>
    <p:sldId id="261" r:id="rId85"/>
    <p:sldId id="438" r:id="rId86"/>
    <p:sldId id="439" r:id="rId87"/>
    <p:sldId id="348" r:id="rId88"/>
    <p:sldId id="349" r:id="rId89"/>
    <p:sldId id="361" r:id="rId90"/>
    <p:sldId id="362" r:id="rId91"/>
    <p:sldId id="363" r:id="rId92"/>
    <p:sldId id="364" r:id="rId93"/>
    <p:sldId id="365" r:id="rId94"/>
    <p:sldId id="366" r:id="rId95"/>
    <p:sldId id="367" r:id="rId96"/>
    <p:sldId id="368" r:id="rId97"/>
    <p:sldId id="369" r:id="rId98"/>
    <p:sldId id="373" r:id="rId99"/>
    <p:sldId id="262" r:id="rId100"/>
    <p:sldId id="350" r:id="rId101"/>
    <p:sldId id="370" r:id="rId102"/>
    <p:sldId id="371" r:id="rId103"/>
    <p:sldId id="372" r:id="rId104"/>
    <p:sldId id="351" r:id="rId105"/>
    <p:sldId id="352" r:id="rId106"/>
    <p:sldId id="353" r:id="rId107"/>
    <p:sldId id="354" r:id="rId108"/>
    <p:sldId id="355" r:id="rId109"/>
    <p:sldId id="356" r:id="rId110"/>
    <p:sldId id="357" r:id="rId111"/>
    <p:sldId id="358" r:id="rId112"/>
    <p:sldId id="359" r:id="rId113"/>
    <p:sldId id="360" r:id="rId114"/>
  </p:sldIdLst>
  <p:sldSz cx="9144000" cy="6858000" type="screen4x3"/>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49" autoAdjust="0"/>
    <p:restoredTop sz="94375" autoAdjust="0"/>
  </p:normalViewPr>
  <p:slideViewPr>
    <p:cSldViewPr showGuides="1">
      <p:cViewPr varScale="1">
        <p:scale>
          <a:sx n="100" d="100"/>
          <a:sy n="100" d="100"/>
        </p:scale>
        <p:origin x="-2010"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BCA313FD-9500-422A-85C5-C48E7D17B0D3}" type="datetimeFigureOut">
              <a:rPr lang="en-US" smtClean="0"/>
              <a:pPr/>
              <a:t>10/12/2012</a:t>
            </a:fld>
            <a:endParaRPr lang="en-US"/>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2762C507-829C-4A68-8B3C-7856959666E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Aligned at WE (-1</a:t>
            </a:r>
            <a:r>
              <a:rPr lang="en-US" baseline="0" dirty="0" smtClean="0"/>
              <a:t> s to 0). Max </a:t>
            </a:r>
            <a:r>
              <a:rPr lang="en-US" baseline="0" dirty="0" err="1" smtClean="0"/>
              <a:t>zscore</a:t>
            </a:r>
            <a:endParaRPr lang="en-US" dirty="0"/>
          </a:p>
        </p:txBody>
      </p:sp>
      <p:sp>
        <p:nvSpPr>
          <p:cNvPr id="4" name="Slide Number Placeholder 3"/>
          <p:cNvSpPr>
            <a:spLocks noGrp="1"/>
          </p:cNvSpPr>
          <p:nvPr>
            <p:ph type="sldNum" sz="quarter" idx="10"/>
          </p:nvPr>
        </p:nvSpPr>
        <p:spPr/>
        <p:txBody>
          <a:bodyPr/>
          <a:lstStyle/>
          <a:p>
            <a:fld id="{2762C507-829C-4A68-8B3C-7856959666E1}" type="slidenum">
              <a:rPr lang="en-US" smtClean="0"/>
              <a:pPr/>
              <a:t>72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chan pair 81  114e=6</a:t>
            </a:r>
            <a:endParaRPr lang="en-US"/>
          </a:p>
        </p:txBody>
      </p:sp>
      <p:sp>
        <p:nvSpPr>
          <p:cNvPr id="4" name="Slide Number Placeholder 3"/>
          <p:cNvSpPr>
            <a:spLocks noGrp="1"/>
          </p:cNvSpPr>
          <p:nvPr>
            <p:ph type="sldNum" sz="quarter" idx="10"/>
          </p:nvPr>
        </p:nvSpPr>
        <p:spPr/>
        <p:txBody>
          <a:bodyPr/>
          <a:lstStyle/>
          <a:p>
            <a:fld id="{1EE781C5-7B3A-4C63-939E-252CC9A0D0F1}" type="slidenum">
              <a:rPr lang="en-US" smtClean="0"/>
              <a:pPr/>
              <a:t>94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chan pair 65  114e=6</a:t>
            </a:r>
            <a:endParaRPr lang="en-US"/>
          </a:p>
        </p:txBody>
      </p:sp>
      <p:sp>
        <p:nvSpPr>
          <p:cNvPr id="4" name="Slide Number Placeholder 3"/>
          <p:cNvSpPr>
            <a:spLocks noGrp="1"/>
          </p:cNvSpPr>
          <p:nvPr>
            <p:ph type="sldNum" sz="quarter" idx="10"/>
          </p:nvPr>
        </p:nvSpPr>
        <p:spPr/>
        <p:txBody>
          <a:bodyPr/>
          <a:lstStyle/>
          <a:p>
            <a:fld id="{1EE781C5-7B3A-4C63-939E-252CC9A0D0F1}" type="slidenum">
              <a:rPr lang="en-US" smtClean="0"/>
              <a:pPr/>
              <a:t>95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chan pair 97  146e=6</a:t>
            </a:r>
            <a:endParaRPr lang="en-US"/>
          </a:p>
        </p:txBody>
      </p:sp>
      <p:sp>
        <p:nvSpPr>
          <p:cNvPr id="4" name="Slide Number Placeholder 3"/>
          <p:cNvSpPr>
            <a:spLocks noGrp="1"/>
          </p:cNvSpPr>
          <p:nvPr>
            <p:ph type="sldNum" sz="quarter" idx="10"/>
          </p:nvPr>
        </p:nvSpPr>
        <p:spPr/>
        <p:txBody>
          <a:bodyPr/>
          <a:lstStyle/>
          <a:p>
            <a:fld id="{1EE781C5-7B3A-4C63-939E-252CC9A0D0F1}" type="slidenum">
              <a:rPr lang="en-US" smtClean="0"/>
              <a:pPr/>
              <a:t>96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smtClean="0"/>
              <a:t>chan pair 11  43e=6  7  8</a:t>
            </a:r>
            <a:endParaRPr lang="en-US"/>
          </a:p>
        </p:txBody>
      </p:sp>
      <p:sp>
        <p:nvSpPr>
          <p:cNvPr id="4" name="Slide Number Placeholder 3"/>
          <p:cNvSpPr>
            <a:spLocks noGrp="1"/>
          </p:cNvSpPr>
          <p:nvPr>
            <p:ph type="sldNum" sz="quarter" idx="10"/>
          </p:nvPr>
        </p:nvSpPr>
        <p:spPr/>
        <p:txBody>
          <a:bodyPr/>
          <a:lstStyle/>
          <a:p>
            <a:fld id="{84376533-E4BC-4A55-882F-BC37D110E3DB}" type="slidenum">
              <a:rPr lang="en-US" smtClean="0"/>
              <a:pPr/>
              <a:t>97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EC18</a:t>
            </a:r>
            <a:endParaRPr lang="en-US" dirty="0"/>
          </a:p>
        </p:txBody>
      </p:sp>
      <p:sp>
        <p:nvSpPr>
          <p:cNvPr id="4" name="Slide Number Placeholder 3"/>
          <p:cNvSpPr>
            <a:spLocks noGrp="1"/>
          </p:cNvSpPr>
          <p:nvPr>
            <p:ph type="sldNum" sz="quarter" idx="10"/>
          </p:nvPr>
        </p:nvSpPr>
        <p:spPr/>
        <p:txBody>
          <a:bodyPr/>
          <a:lstStyle/>
          <a:p>
            <a:fld id="{2762C507-829C-4A68-8B3C-7856959666E1}" type="slidenum">
              <a:rPr lang="en-US" smtClean="0"/>
              <a:pPr/>
              <a:t>101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much HG response, except electrode 99</a:t>
            </a:r>
          </a:p>
          <a:p>
            <a:r>
              <a:rPr lang="en-US" dirty="0" smtClean="0"/>
              <a:t>There seems</a:t>
            </a:r>
            <a:r>
              <a:rPr lang="en-US" baseline="0" dirty="0" smtClean="0"/>
              <a:t> to be some sustained lower frequency activity, which might be activation due to previous slide sound or suppression during word presentation</a:t>
            </a:r>
          </a:p>
          <a:p>
            <a:r>
              <a:rPr lang="en-US" baseline="0" dirty="0" smtClean="0"/>
              <a:t>Not sure about electrode 181 and why there is sustained activity. That might be artifact.</a:t>
            </a:r>
          </a:p>
          <a:p>
            <a:endParaRPr lang="en-US" baseline="0" dirty="0" smtClean="0"/>
          </a:p>
          <a:p>
            <a:r>
              <a:rPr lang="en-US" baseline="0" dirty="0" smtClean="0"/>
              <a:t>Expectation of word presentation alpha, beta increase</a:t>
            </a:r>
          </a:p>
          <a:p>
            <a:endParaRPr lang="en-US" baseline="0" dirty="0" smtClean="0"/>
          </a:p>
        </p:txBody>
      </p:sp>
      <p:sp>
        <p:nvSpPr>
          <p:cNvPr id="4" name="Slide Number Placeholder 3"/>
          <p:cNvSpPr>
            <a:spLocks noGrp="1"/>
          </p:cNvSpPr>
          <p:nvPr>
            <p:ph type="sldNum" sz="quarter" idx="10"/>
          </p:nvPr>
        </p:nvSpPr>
        <p:spPr/>
        <p:txBody>
          <a:bodyPr/>
          <a:lstStyle/>
          <a:p>
            <a:fld id="{5CD8C6CC-7F5C-4C75-BE38-AD2AC3015361}" type="slidenum">
              <a:rPr lang="en-US" smtClean="0"/>
              <a:pPr/>
              <a:t>104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Moving </a:t>
            </a:r>
            <a:r>
              <a:rPr lang="en-US" dirty="0" err="1" smtClean="0"/>
              <a:t>anteriorly</a:t>
            </a:r>
            <a:r>
              <a:rPr lang="en-US" dirty="0" smtClean="0"/>
              <a:t>, we see</a:t>
            </a:r>
            <a:r>
              <a:rPr lang="en-US" baseline="0" dirty="0" smtClean="0"/>
              <a:t> strong HG activation at onset of word presentation (as well as at onset of slide sound)</a:t>
            </a:r>
          </a:p>
          <a:p>
            <a:r>
              <a:rPr lang="en-US" baseline="0" dirty="0" smtClean="0"/>
              <a:t>Also observe strong (and sharp) theta activation during sound onset. This might be due to the sharp peaked response of the signal in general, not actual coupling with the theta band</a:t>
            </a:r>
            <a:endParaRPr lang="en-US" dirty="0"/>
          </a:p>
        </p:txBody>
      </p:sp>
      <p:sp>
        <p:nvSpPr>
          <p:cNvPr id="4" name="Slide Number Placeholder 3"/>
          <p:cNvSpPr>
            <a:spLocks noGrp="1"/>
          </p:cNvSpPr>
          <p:nvPr>
            <p:ph type="sldNum" sz="quarter" idx="10"/>
          </p:nvPr>
        </p:nvSpPr>
        <p:spPr/>
        <p:txBody>
          <a:bodyPr/>
          <a:lstStyle/>
          <a:p>
            <a:fld id="{5CD8C6CC-7F5C-4C75-BE38-AD2AC3015361}" type="slidenum">
              <a:rPr lang="en-US" smtClean="0"/>
              <a:pPr/>
              <a:t>105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148 and 149</a:t>
            </a:r>
            <a:r>
              <a:rPr lang="en-US" baseline="0" dirty="0" smtClean="0"/>
              <a:t> were bad channels</a:t>
            </a:r>
            <a:endParaRPr lang="en-US" dirty="0"/>
          </a:p>
        </p:txBody>
      </p:sp>
      <p:sp>
        <p:nvSpPr>
          <p:cNvPr id="4" name="Slide Number Placeholder 3"/>
          <p:cNvSpPr>
            <a:spLocks noGrp="1"/>
          </p:cNvSpPr>
          <p:nvPr>
            <p:ph type="sldNum" sz="quarter" idx="10"/>
          </p:nvPr>
        </p:nvSpPr>
        <p:spPr/>
        <p:txBody>
          <a:bodyPr/>
          <a:lstStyle/>
          <a:p>
            <a:fld id="{5CD8C6CC-7F5C-4C75-BE38-AD2AC3015361}" type="slidenum">
              <a:rPr lang="en-US" smtClean="0"/>
              <a:pPr/>
              <a:t>107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three electrodes exhibit</a:t>
            </a:r>
            <a:r>
              <a:rPr lang="en-US" baseline="0" dirty="0" smtClean="0"/>
              <a:t> similar response pattern, though electrode 99 is the strongest. </a:t>
            </a:r>
          </a:p>
          <a:p>
            <a:r>
              <a:rPr lang="en-US" baseline="0" dirty="0" smtClean="0"/>
              <a:t>Strong activation of HG band, and suppression lower frequencies with slight delay. </a:t>
            </a:r>
          </a:p>
          <a:p>
            <a:r>
              <a:rPr lang="en-US" baseline="0" dirty="0" smtClean="0"/>
              <a:t>Electrode 99 might be correlated with theta, but that is unclear</a:t>
            </a:r>
            <a:endParaRPr lang="en-US" dirty="0"/>
          </a:p>
        </p:txBody>
      </p:sp>
      <p:sp>
        <p:nvSpPr>
          <p:cNvPr id="4" name="Slide Number Placeholder 3"/>
          <p:cNvSpPr>
            <a:spLocks noGrp="1"/>
          </p:cNvSpPr>
          <p:nvPr>
            <p:ph type="sldNum" sz="quarter" idx="10"/>
          </p:nvPr>
        </p:nvSpPr>
        <p:spPr/>
        <p:txBody>
          <a:bodyPr/>
          <a:lstStyle/>
          <a:p>
            <a:fld id="{5CD8C6CC-7F5C-4C75-BE38-AD2AC3015361}" type="slidenum">
              <a:rPr lang="en-US" smtClean="0"/>
              <a:pPr/>
              <a:t>108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Electrode 44 and 45, HG responds</a:t>
            </a:r>
            <a:r>
              <a:rPr lang="en-US" baseline="0" dirty="0" smtClean="0"/>
              <a:t> to word presentation with only short latency</a:t>
            </a:r>
          </a:p>
          <a:p>
            <a:r>
              <a:rPr lang="en-US" baseline="0" dirty="0" smtClean="0"/>
              <a:t>Beta band locked to target presentation offset</a:t>
            </a:r>
          </a:p>
          <a:p>
            <a:r>
              <a:rPr lang="en-US" baseline="0" dirty="0" smtClean="0"/>
              <a:t>These are the same electrodes active during articulation as seen by prior activation (from previous stimulus)</a:t>
            </a:r>
          </a:p>
          <a:p>
            <a:endParaRPr lang="en-US" baseline="0" dirty="0" smtClean="0"/>
          </a:p>
          <a:p>
            <a:r>
              <a:rPr lang="en-US" baseline="0" dirty="0" smtClean="0"/>
              <a:t>Electrode 28 and 29 active during previous articulation but lower frequency activation sustained throughout slide sound… Odd, need to look into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CD8C6CC-7F5C-4C75-BE38-AD2AC3015361}" type="slidenum">
              <a:rPr lang="en-US" smtClean="0"/>
              <a:pPr/>
              <a:t>110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62C507-829C-4A68-8B3C-7856959666E1}" type="slidenum">
              <a:rPr lang="en-US" smtClean="0"/>
              <a:pPr/>
              <a:t>76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Channel 138 sustained activation… also odd</a:t>
            </a:r>
          </a:p>
          <a:p>
            <a:endParaRPr lang="en-US" dirty="0" smtClean="0"/>
          </a:p>
          <a:p>
            <a:r>
              <a:rPr lang="en-US" dirty="0" smtClean="0"/>
              <a:t>Frontal electrode</a:t>
            </a:r>
            <a:r>
              <a:rPr lang="en-US" baseline="0" dirty="0" smtClean="0"/>
              <a:t>s (</a:t>
            </a:r>
            <a:r>
              <a:rPr lang="en-US" baseline="0" dirty="0" err="1" smtClean="0"/>
              <a:t>broca’s</a:t>
            </a:r>
            <a:r>
              <a:rPr lang="en-US" baseline="0" dirty="0" smtClean="0"/>
              <a:t>?) show HG activation negatively correlated with lower frequencies. Longer latency after presentation onset than most other electrodes; probably reaching this region later in activation stream</a:t>
            </a:r>
            <a:endParaRPr lang="en-US" dirty="0" smtClean="0"/>
          </a:p>
        </p:txBody>
      </p:sp>
      <p:sp>
        <p:nvSpPr>
          <p:cNvPr id="4" name="Slide Number Placeholder 3"/>
          <p:cNvSpPr>
            <a:spLocks noGrp="1"/>
          </p:cNvSpPr>
          <p:nvPr>
            <p:ph type="sldNum" sz="quarter" idx="10"/>
          </p:nvPr>
        </p:nvSpPr>
        <p:spPr/>
        <p:txBody>
          <a:bodyPr/>
          <a:lstStyle/>
          <a:p>
            <a:fld id="{5CD8C6CC-7F5C-4C75-BE38-AD2AC3015361}" type="slidenum">
              <a:rPr lang="en-US" smtClean="0"/>
              <a:pPr/>
              <a:t>111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Motor electrodes</a:t>
            </a:r>
            <a:r>
              <a:rPr lang="en-US" baseline="0" dirty="0" smtClean="0"/>
              <a:t> show 2 distinct bands in beta frequencies</a:t>
            </a:r>
          </a:p>
          <a:p>
            <a:r>
              <a:rPr lang="en-US" baseline="0" dirty="0" smtClean="0"/>
              <a:t>STG electrode show activation of beta and alpha bands at beginning of delay</a:t>
            </a:r>
          </a:p>
          <a:p>
            <a:r>
              <a:rPr lang="en-US" baseline="0" dirty="0" smtClean="0"/>
              <a:t>Need to compare this to patient with passive test </a:t>
            </a:r>
            <a:endParaRPr lang="en-US" dirty="0"/>
          </a:p>
        </p:txBody>
      </p:sp>
      <p:sp>
        <p:nvSpPr>
          <p:cNvPr id="4" name="Slide Number Placeholder 3"/>
          <p:cNvSpPr>
            <a:spLocks noGrp="1"/>
          </p:cNvSpPr>
          <p:nvPr>
            <p:ph type="sldNum" sz="quarter" idx="10"/>
          </p:nvPr>
        </p:nvSpPr>
        <p:spPr/>
        <p:txBody>
          <a:bodyPr/>
          <a:lstStyle/>
          <a:p>
            <a:fld id="{5CD8C6CC-7F5C-4C75-BE38-AD2AC3015361}" type="slidenum">
              <a:rPr lang="en-US" smtClean="0"/>
              <a:pPr/>
              <a:t>113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Event= Word presentation</a:t>
            </a:r>
          </a:p>
          <a:p>
            <a:r>
              <a:rPr lang="en-US" dirty="0" smtClean="0"/>
              <a:t>Channels= all</a:t>
            </a:r>
          </a:p>
          <a:p>
            <a:r>
              <a:rPr lang="en-US" dirty="0" smtClean="0"/>
              <a:t>Plot</a:t>
            </a:r>
            <a:r>
              <a:rPr lang="en-US" baseline="0" dirty="0" smtClean="0"/>
              <a:t> Correlation between reconstruction and sound, and compare to Correlation </a:t>
            </a:r>
            <a:r>
              <a:rPr lang="en-US" baseline="0" dirty="0" err="1" smtClean="0"/>
              <a:t>distrbution</a:t>
            </a:r>
            <a:r>
              <a:rPr lang="en-US" baseline="0" dirty="0" smtClean="0"/>
              <a:t> between reconstruction and other sounds</a:t>
            </a:r>
          </a:p>
          <a:p>
            <a:r>
              <a:rPr lang="en-US" baseline="0" dirty="0" smtClean="0"/>
              <a:t>EC24</a:t>
            </a:r>
            <a:endParaRPr lang="en-US" dirty="0"/>
          </a:p>
        </p:txBody>
      </p:sp>
      <p:sp>
        <p:nvSpPr>
          <p:cNvPr id="4" name="Slide Number Placeholder 3"/>
          <p:cNvSpPr>
            <a:spLocks noGrp="1"/>
          </p:cNvSpPr>
          <p:nvPr>
            <p:ph type="sldNum" sz="quarter" idx="10"/>
          </p:nvPr>
        </p:nvSpPr>
        <p:spPr/>
        <p:txBody>
          <a:bodyPr/>
          <a:lstStyle/>
          <a:p>
            <a:fld id="{F77B6672-5A52-43D1-A89E-ABCD88C104C0}" type="slidenum">
              <a:rPr lang="en-US" smtClean="0"/>
              <a:pPr/>
              <a:t>79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100 ms lag</a:t>
            </a:r>
            <a:endParaRPr lang="en-US" dirty="0"/>
          </a:p>
        </p:txBody>
      </p:sp>
      <p:sp>
        <p:nvSpPr>
          <p:cNvPr id="4" name="Slide Number Placeholder 3"/>
          <p:cNvSpPr>
            <a:spLocks noGrp="1"/>
          </p:cNvSpPr>
          <p:nvPr>
            <p:ph type="sldNum" sz="quarter" idx="10"/>
          </p:nvPr>
        </p:nvSpPr>
        <p:spPr/>
        <p:txBody>
          <a:bodyPr/>
          <a:lstStyle/>
          <a:p>
            <a:fld id="{F77B6672-5A52-43D1-A89E-ABCD88C104C0}" type="slidenum">
              <a:rPr lang="en-US" smtClean="0"/>
              <a:pPr/>
              <a:t>81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Freqband</a:t>
            </a:r>
            <a:r>
              <a:rPr lang="en-US" dirty="0" smtClean="0"/>
              <a:t>=19</a:t>
            </a:r>
            <a:endParaRPr lang="en-US" dirty="0"/>
          </a:p>
        </p:txBody>
      </p:sp>
      <p:sp>
        <p:nvSpPr>
          <p:cNvPr id="4" name="Slide Number Placeholder 3"/>
          <p:cNvSpPr>
            <a:spLocks noGrp="1"/>
          </p:cNvSpPr>
          <p:nvPr>
            <p:ph type="sldNum" sz="quarter" idx="10"/>
          </p:nvPr>
        </p:nvSpPr>
        <p:spPr/>
        <p:txBody>
          <a:bodyPr/>
          <a:lstStyle/>
          <a:p>
            <a:fld id="{5CD8C6CC-7F5C-4C75-BE38-AD2AC3015361}" type="slidenum">
              <a:rPr lang="en-US" smtClean="0"/>
              <a:pPr/>
              <a:t>89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PLV&gt;.85</a:t>
            </a:r>
            <a:endParaRPr lang="en-US" dirty="0"/>
          </a:p>
        </p:txBody>
      </p:sp>
      <p:sp>
        <p:nvSpPr>
          <p:cNvPr id="4" name="Slide Number Placeholder 3"/>
          <p:cNvSpPr>
            <a:spLocks noGrp="1"/>
          </p:cNvSpPr>
          <p:nvPr>
            <p:ph type="sldNum" sz="quarter" idx="10"/>
          </p:nvPr>
        </p:nvSpPr>
        <p:spPr/>
        <p:txBody>
          <a:bodyPr/>
          <a:lstStyle/>
          <a:p>
            <a:fld id="{5CD8C6CC-7F5C-4C75-BE38-AD2AC3015361}" type="slidenum">
              <a:rPr lang="en-US" smtClean="0"/>
              <a:pPr/>
              <a:t>90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chan pair 65  140e=6</a:t>
            </a:r>
            <a:endParaRPr lang="en-US"/>
          </a:p>
        </p:txBody>
      </p:sp>
      <p:sp>
        <p:nvSpPr>
          <p:cNvPr id="4" name="Slide Number Placeholder 3"/>
          <p:cNvSpPr>
            <a:spLocks noGrp="1"/>
          </p:cNvSpPr>
          <p:nvPr>
            <p:ph type="sldNum" sz="quarter" idx="10"/>
          </p:nvPr>
        </p:nvSpPr>
        <p:spPr/>
        <p:txBody>
          <a:bodyPr/>
          <a:lstStyle/>
          <a:p>
            <a:fld id="{1EE781C5-7B3A-4C63-939E-252CC9A0D0F1}" type="slidenum">
              <a:rPr lang="en-US" smtClean="0"/>
              <a:pPr/>
              <a:t>91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chan pair 97  146e=6</a:t>
            </a:r>
            <a:endParaRPr lang="en-US"/>
          </a:p>
        </p:txBody>
      </p:sp>
      <p:sp>
        <p:nvSpPr>
          <p:cNvPr id="4" name="Slide Number Placeholder 3"/>
          <p:cNvSpPr>
            <a:spLocks noGrp="1"/>
          </p:cNvSpPr>
          <p:nvPr>
            <p:ph type="sldNum" sz="quarter" idx="10"/>
          </p:nvPr>
        </p:nvSpPr>
        <p:spPr/>
        <p:txBody>
          <a:bodyPr/>
          <a:lstStyle/>
          <a:p>
            <a:fld id="{1EE781C5-7B3A-4C63-939E-252CC9A0D0F1}" type="slidenum">
              <a:rPr lang="en-US" smtClean="0"/>
              <a:pPr/>
              <a:t>92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chan pair 113  114e=6</a:t>
            </a:r>
            <a:endParaRPr lang="en-US"/>
          </a:p>
        </p:txBody>
      </p:sp>
      <p:sp>
        <p:nvSpPr>
          <p:cNvPr id="4" name="Slide Number Placeholder 3"/>
          <p:cNvSpPr>
            <a:spLocks noGrp="1"/>
          </p:cNvSpPr>
          <p:nvPr>
            <p:ph type="sldNum" sz="quarter" idx="10"/>
          </p:nvPr>
        </p:nvSpPr>
        <p:spPr/>
        <p:txBody>
          <a:bodyPr/>
          <a:lstStyle/>
          <a:p>
            <a:fld id="{1EE781C5-7B3A-4C63-939E-252CC9A0D0F1}" type="slidenum">
              <a:rPr lang="en-US" smtClean="0"/>
              <a:pPr/>
              <a:t>93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EE7918-511F-4639-8347-3F5B3E9791D4}" type="datetimeFigureOut">
              <a:rPr lang="en-US" smtClean="0"/>
              <a:pPr/>
              <a:t>10/12/2012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FCB17-1DFD-454C-99FC-C596070785F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E7918-511F-4639-8347-3F5B3E9791D4}" type="datetimeFigureOut">
              <a:rPr lang="en-US" smtClean="0"/>
              <a:pPr/>
              <a:t>10/12/2012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FCB17-1DFD-454C-99FC-C596070785F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E7918-511F-4639-8347-3F5B3E9791D4}" type="datetimeFigureOut">
              <a:rPr lang="en-US" smtClean="0"/>
              <a:pPr/>
              <a:t>10/12/2012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FCB17-1DFD-454C-99FC-C596070785F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EE7918-511F-4639-8347-3F5B3E9791D4}" type="datetimeFigureOut">
              <a:rPr lang="en-US" smtClean="0"/>
              <a:pPr/>
              <a:t>10/12/2012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FCB17-1DFD-454C-99FC-C596070785F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EE7918-511F-4639-8347-3F5B3E9791D4}" type="datetimeFigureOut">
              <a:rPr lang="en-US" smtClean="0"/>
              <a:pPr/>
              <a:t>10/12/2012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FCB17-1DFD-454C-99FC-C596070785F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CEE7918-511F-4639-8347-3F5B3E9791D4}" type="datetimeFigureOut">
              <a:rPr lang="en-US" smtClean="0"/>
              <a:pPr/>
              <a:t>10/12/2012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FCB17-1DFD-454C-99FC-C596070785F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CEE7918-511F-4639-8347-3F5B3E9791D4}" type="datetimeFigureOut">
              <a:rPr lang="en-US" smtClean="0"/>
              <a:pPr/>
              <a:t>10/12/2012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2FCB17-1DFD-454C-99FC-C596070785F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CEE7918-511F-4639-8347-3F5B3E9791D4}" type="datetimeFigureOut">
              <a:rPr lang="en-US" smtClean="0"/>
              <a:pPr/>
              <a:t>10/12/2012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2FCB17-1DFD-454C-99FC-C596070785F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EE7918-511F-4639-8347-3F5B3E9791D4}" type="datetimeFigureOut">
              <a:rPr lang="en-US" smtClean="0"/>
              <a:pPr/>
              <a:t>10/12/2012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2FCB17-1DFD-454C-99FC-C596070785F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EE7918-511F-4639-8347-3F5B3E9791D4}" type="datetimeFigureOut">
              <a:rPr lang="en-US" smtClean="0"/>
              <a:pPr/>
              <a:t>10/12/2012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FCB17-1DFD-454C-99FC-C596070785F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EE7918-511F-4639-8347-3F5B3E9791D4}" type="datetimeFigureOut">
              <a:rPr lang="en-US" smtClean="0"/>
              <a:pPr/>
              <a:t>10/12/2012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FCB17-1DFD-454C-99FC-C596070785F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E7918-511F-4639-8347-3F5B3E9791D4}" type="datetimeFigureOut">
              <a:rPr lang="en-US" smtClean="0"/>
              <a:pPr/>
              <a:t>10/12/2012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FCB17-1DFD-454C-99FC-C596070785F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0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04.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05.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9.png"/><Relationship Id="rId11" Type="http://schemas.openxmlformats.org/officeDocument/2006/relationships/image" Target="../media/image155.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10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5.png"/></Relationships>
</file>

<file path=ppt/slides/_rels/slide10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67.png"/></Relationships>
</file>

<file path=ppt/slides/_rels/slide10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69.png"/><Relationship Id="rId4" Type="http://schemas.openxmlformats.org/officeDocument/2006/relationships/image" Target="../media/image158.png"/></Relationships>
</file>

<file path=ppt/slides/_rels/slide109.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png"/><Relationship Id="rId26" Type="http://schemas.openxmlformats.org/officeDocument/2006/relationships/image" Target="../media/image194.png"/><Relationship Id="rId3" Type="http://schemas.openxmlformats.org/officeDocument/2006/relationships/image" Target="../media/image171.png"/><Relationship Id="rId21" Type="http://schemas.openxmlformats.org/officeDocument/2006/relationships/image" Target="../media/image189.pn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5" Type="http://schemas.openxmlformats.org/officeDocument/2006/relationships/image" Target="../media/image193.png"/><Relationship Id="rId2" Type="http://schemas.openxmlformats.org/officeDocument/2006/relationships/image" Target="../media/image170.png"/><Relationship Id="rId16" Type="http://schemas.openxmlformats.org/officeDocument/2006/relationships/image" Target="../media/image184.png"/><Relationship Id="rId20"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179.png"/><Relationship Id="rId24" Type="http://schemas.openxmlformats.org/officeDocument/2006/relationships/image" Target="../media/image192.png"/><Relationship Id="rId5" Type="http://schemas.openxmlformats.org/officeDocument/2006/relationships/image" Target="../media/image173.png"/><Relationship Id="rId15" Type="http://schemas.openxmlformats.org/officeDocument/2006/relationships/image" Target="../media/image183.png"/><Relationship Id="rId23" Type="http://schemas.openxmlformats.org/officeDocument/2006/relationships/image" Target="../media/image191.png"/><Relationship Id="rId10" Type="http://schemas.openxmlformats.org/officeDocument/2006/relationships/image" Target="../media/image178.png"/><Relationship Id="rId19" Type="http://schemas.openxmlformats.org/officeDocument/2006/relationships/image" Target="../media/image187.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 Id="rId22" Type="http://schemas.openxmlformats.org/officeDocument/2006/relationships/image" Target="../media/image190.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png"/></Relationships>
</file>

<file path=ppt/slides/_rels/slide11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1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210.png"/><Relationship Id="rId4" Type="http://schemas.openxmlformats.org/officeDocument/2006/relationships/image" Target="../media/image20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2.emf"/><Relationship Id="rId3" Type="http://schemas.openxmlformats.org/officeDocument/2006/relationships/image" Target="../media/image12.emf"/><Relationship Id="rId7" Type="http://schemas.openxmlformats.org/officeDocument/2006/relationships/image" Target="../media/image16.emf"/><Relationship Id="rId12" Type="http://schemas.openxmlformats.org/officeDocument/2006/relationships/image" Target="../media/image21.emf"/><Relationship Id="rId17" Type="http://schemas.openxmlformats.org/officeDocument/2006/relationships/image" Target="../media/image26.emf"/><Relationship Id="rId2" Type="http://schemas.openxmlformats.org/officeDocument/2006/relationships/image" Target="../media/image11.emf"/><Relationship Id="rId16"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20.emf"/><Relationship Id="rId5" Type="http://schemas.openxmlformats.org/officeDocument/2006/relationships/image" Target="../media/image14.emf"/><Relationship Id="rId15" Type="http://schemas.openxmlformats.org/officeDocument/2006/relationships/image" Target="../media/image2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 Id="rId14" Type="http://schemas.openxmlformats.org/officeDocument/2006/relationships/image" Target="../media/image23.emf"/></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image" Target="../media/image28.emf"/><Relationship Id="rId1" Type="http://schemas.openxmlformats.org/officeDocument/2006/relationships/slideLayout" Target="../slideLayouts/slideLayout7.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3" Type="http://schemas.openxmlformats.org/officeDocument/2006/relationships/image" Target="../media/image37.emf"/><Relationship Id="rId7" Type="http://schemas.openxmlformats.org/officeDocument/2006/relationships/image" Target="../media/image41.emf"/><Relationship Id="rId12" Type="http://schemas.openxmlformats.org/officeDocument/2006/relationships/image" Target="../media/image46.emf"/><Relationship Id="rId2" Type="http://schemas.openxmlformats.org/officeDocument/2006/relationships/image" Target="../media/image36.emf"/><Relationship Id="rId1" Type="http://schemas.openxmlformats.org/officeDocument/2006/relationships/slideLayout" Target="../slideLayouts/slideLayout7.xml"/><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5" Type="http://schemas.openxmlformats.org/officeDocument/2006/relationships/image" Target="../media/image4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 Id="rId14" Type="http://schemas.openxmlformats.org/officeDocument/2006/relationships/image" Target="../media/image4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2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5.e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7.emf"/></Relationships>
</file>

<file path=ppt/slides/_rels/slide82.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7.emf"/><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9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3.png"/><Relationship Id="rId4" Type="http://schemas.openxmlformats.org/officeDocument/2006/relationships/image" Target="../media/image127.png"/></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9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34.png"/><Relationship Id="rId4" Type="http://schemas.openxmlformats.org/officeDocument/2006/relationships/image" Target="../media/image133.png"/></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29.png"/><Relationship Id="rId4" Type="http://schemas.openxmlformats.org/officeDocument/2006/relationships/image" Target="../media/image128.png"/></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1.png"/></Relationships>
</file>

<file path=ppt/slides/_rels/slide9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8" name="Content Placeholder 7" descr="C:\Users\Miranda\Desktop\Speech &amp; Language Database\Videos\A80_MM_1-23-12\A80_1-23-12_rep sites marked.png"/>
          <p:cNvPicPr>
            <a:picLocks noGrp="1"/>
          </p:cNvPicPr>
          <p:nvPr>
            <p:ph idx="1"/>
          </p:nvPr>
        </p:nvPicPr>
        <p:blipFill>
          <a:blip r:embed="rId2" cstate="print"/>
          <a:srcRect l="20396" t="17028" r="33732" b="29257"/>
          <a:stretch>
            <a:fillRect/>
          </a:stretch>
        </p:blipFill>
        <p:spPr bwMode="auto">
          <a:xfrm>
            <a:off x="1136337" y="1600200"/>
            <a:ext cx="6871326" cy="4525963"/>
          </a:xfrm>
          <a:prstGeom prst="rect">
            <a:avLst/>
          </a:prstGeom>
          <a:noFill/>
          <a:ln w="9525">
            <a:noFill/>
            <a:miter lim="800000"/>
            <a:headEnd/>
            <a:tailEnd/>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Freq</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p:cNvPicPr>
            <a:picLocks noChangeAspect="1"/>
          </p:cNvPicPr>
          <p:nvPr/>
        </p:nvPicPr>
        <p:blipFill>
          <a:blip r:embed="rId3" cstate="print"/>
          <a:srcRect/>
          <a:stretch>
            <a:fillRect/>
          </a:stretch>
        </p:blipFill>
        <p:spPr>
          <a:xfrm>
            <a:off x="381001" y="1447799"/>
            <a:ext cx="8179100" cy="6210303"/>
          </a:xfrm>
          <a:prstGeom prst="rect">
            <a:avLst/>
          </a:prstGeom>
          <a:noFill/>
          <a:ln>
            <a:noFill/>
          </a:ln>
        </p:spPr>
      </p:pic>
      <p:sp>
        <p:nvSpPr>
          <p:cNvPr id="3" name="Title 1"/>
          <p:cNvSpPr txBox="1">
            <a:spLocks noGrp="1"/>
          </p:cNvSpPr>
          <p:nvPr>
            <p:ph type="title"/>
          </p:nvPr>
        </p:nvSpPr>
        <p:spPr/>
        <p:txBody>
          <a:bodyPr>
            <a:normAutofit fontScale="90000"/>
          </a:bodyPr>
          <a:lstStyle/>
          <a:p>
            <a:pPr lvl="0"/>
            <a:r>
              <a:rPr lang="en-US" sz="4000" dirty="0"/>
              <a:t>Correlation between frequency bands per channel</a:t>
            </a:r>
          </a:p>
        </p:txBody>
      </p:sp>
      <p:sp>
        <p:nvSpPr>
          <p:cNvPr id="4" name="Content Placeholder 2"/>
          <p:cNvSpPr txBox="1">
            <a:spLocks noGrp="1"/>
          </p:cNvSpPr>
          <p:nvPr>
            <p:ph idx="1"/>
          </p:nvPr>
        </p:nvSpPr>
        <p:spPr/>
        <p:txBody>
          <a:bodyPr/>
          <a:lstStyle/>
          <a:p>
            <a:endParaRPr lang="en-US"/>
          </a:p>
        </p:txBody>
      </p:sp>
      <p:sp>
        <p:nvSpPr>
          <p:cNvPr id="5" name="Slide Number Placeholder 4"/>
          <p:cNvSpPr txBox="1"/>
          <p:nvPr/>
        </p:nvSpPr>
        <p:spPr>
          <a:xfrm>
            <a:off x="6553200" y="6356351"/>
            <a:ext cx="2133600" cy="365126"/>
          </a:xfrm>
          <a:prstGeom prst="rect">
            <a:avLst/>
          </a:prstGeom>
          <a:noFill/>
          <a:ln>
            <a:noFill/>
          </a:ln>
        </p:spPr>
        <p:txBody>
          <a:bodyPr vert="horz" wrap="square" lIns="91440" tIns="45720" rIns="91440" bIns="45720" anchor="ctr" anchorCtr="0" compatLnSpc="1"/>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344EFF7-738E-4044-944A-170FDD064DA0}"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101</a:t>
            </a:fld>
            <a:endParaRPr lang="en-US" sz="1200" b="0" i="0" u="none" strike="noStrike" kern="1200" cap="none" spc="0" baseline="0">
              <a:solidFill>
                <a:srgbClr val="898989"/>
              </a:solidFill>
              <a:uFillTx/>
              <a:latin typeface="Calibri"/>
            </a:endParaRPr>
          </a:p>
        </p:txBody>
      </p:sp>
      <p:sp>
        <p:nvSpPr>
          <p:cNvPr id="6" name="Footer Placeholder 5"/>
          <p:cNvSpPr txBox="1"/>
          <p:nvPr/>
        </p:nvSpPr>
        <p:spPr>
          <a:xfrm>
            <a:off x="3124201" y="6356351"/>
            <a:ext cx="2895599" cy="365126"/>
          </a:xfrm>
          <a:prstGeom prst="rect">
            <a:avLst/>
          </a:prstGeom>
          <a:noFill/>
          <a:ln>
            <a:noFill/>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898989"/>
              </a:solidFill>
              <a:uFillTx/>
              <a:latin typeface="Calibri"/>
            </a:endParaRP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fontScale="90000"/>
          </a:bodyPr>
          <a:lstStyle/>
          <a:p>
            <a:pPr lvl="0"/>
            <a:r>
              <a:rPr lang="en-US"/>
              <a:t>HG and Theta Amplitude Correlation in STG</a:t>
            </a:r>
          </a:p>
        </p:txBody>
      </p:sp>
      <p:sp>
        <p:nvSpPr>
          <p:cNvPr id="3" name="Content Placeholder 2"/>
          <p:cNvSpPr txBox="1">
            <a:spLocks noGrp="1"/>
          </p:cNvSpPr>
          <p:nvPr>
            <p:ph idx="1"/>
          </p:nvPr>
        </p:nvSpPr>
        <p:spPr/>
        <p:txBody>
          <a:bodyPr/>
          <a:lstStyle/>
          <a:p>
            <a:endParaRPr lang="en-US"/>
          </a:p>
        </p:txBody>
      </p:sp>
      <p:pic>
        <p:nvPicPr>
          <p:cNvPr id="4" name="Picture 2"/>
          <p:cNvPicPr>
            <a:picLocks noChangeAspect="1"/>
          </p:cNvPicPr>
          <p:nvPr/>
        </p:nvPicPr>
        <p:blipFill>
          <a:blip r:embed="rId2" cstate="print"/>
          <a:srcRect/>
          <a:stretch>
            <a:fillRect/>
          </a:stretch>
        </p:blipFill>
        <p:spPr>
          <a:xfrm>
            <a:off x="1" y="1447799"/>
            <a:ext cx="3620169" cy="2667001"/>
          </a:xfrm>
          <a:prstGeom prst="rect">
            <a:avLst/>
          </a:prstGeom>
          <a:noFill/>
          <a:ln>
            <a:noFill/>
          </a:ln>
        </p:spPr>
      </p:pic>
      <p:pic>
        <p:nvPicPr>
          <p:cNvPr id="5" name="Picture 2"/>
          <p:cNvPicPr>
            <a:picLocks noChangeAspect="1"/>
          </p:cNvPicPr>
          <p:nvPr/>
        </p:nvPicPr>
        <p:blipFill>
          <a:blip r:embed="rId3" cstate="print"/>
          <a:srcRect/>
          <a:stretch>
            <a:fillRect/>
          </a:stretch>
        </p:blipFill>
        <p:spPr>
          <a:xfrm>
            <a:off x="3276601" y="1447799"/>
            <a:ext cx="3620169" cy="2667001"/>
          </a:xfrm>
          <a:prstGeom prst="rect">
            <a:avLst/>
          </a:prstGeom>
          <a:noFill/>
          <a:ln>
            <a:noFill/>
          </a:ln>
        </p:spPr>
      </p:pic>
      <p:pic>
        <p:nvPicPr>
          <p:cNvPr id="6" name="Picture 2"/>
          <p:cNvPicPr>
            <a:picLocks noChangeAspect="1"/>
          </p:cNvPicPr>
          <p:nvPr/>
        </p:nvPicPr>
        <p:blipFill>
          <a:blip r:embed="rId4" cstate="print"/>
          <a:srcRect/>
          <a:stretch>
            <a:fillRect/>
          </a:stretch>
        </p:blipFill>
        <p:spPr>
          <a:xfrm>
            <a:off x="127162" y="4190998"/>
            <a:ext cx="3454237" cy="2544764"/>
          </a:xfrm>
          <a:prstGeom prst="rect">
            <a:avLst/>
          </a:prstGeom>
          <a:noFill/>
          <a:ln>
            <a:noFill/>
          </a:ln>
        </p:spPr>
      </p:pic>
      <p:pic>
        <p:nvPicPr>
          <p:cNvPr id="7" name="Picture 2"/>
          <p:cNvPicPr>
            <a:picLocks noChangeAspect="1"/>
          </p:cNvPicPr>
          <p:nvPr/>
        </p:nvPicPr>
        <p:blipFill>
          <a:blip r:embed="rId5" cstate="print"/>
          <a:srcRect/>
          <a:stretch>
            <a:fillRect/>
          </a:stretch>
        </p:blipFill>
        <p:spPr>
          <a:xfrm>
            <a:off x="3200400" y="4089782"/>
            <a:ext cx="3757549" cy="2768218"/>
          </a:xfrm>
          <a:prstGeom prst="rect">
            <a:avLst/>
          </a:prstGeom>
          <a:noFill/>
          <a:ln>
            <a:noFill/>
          </a:ln>
        </p:spPr>
      </p:pic>
      <p:sp>
        <p:nvSpPr>
          <p:cNvPr id="8" name="Slide Number Placeholder 7"/>
          <p:cNvSpPr txBox="1"/>
          <p:nvPr/>
        </p:nvSpPr>
        <p:spPr>
          <a:xfrm>
            <a:off x="6553200" y="6356351"/>
            <a:ext cx="2133600" cy="365126"/>
          </a:xfrm>
          <a:prstGeom prst="rect">
            <a:avLst/>
          </a:prstGeom>
          <a:noFill/>
          <a:ln>
            <a:noFill/>
          </a:ln>
        </p:spPr>
        <p:txBody>
          <a:bodyPr vert="horz" wrap="square" lIns="91440" tIns="45720" rIns="91440" bIns="45720" anchor="ctr" anchorCtr="0" compatLnSpc="1"/>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9725984-020A-4B20-AEB4-A100D5EEF792}"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102</a:t>
            </a:fld>
            <a:endParaRPr lang="en-US" sz="1200" b="0" i="0" u="none" strike="noStrike" kern="1200" cap="none" spc="0" baseline="0">
              <a:solidFill>
                <a:srgbClr val="898989"/>
              </a:solidFill>
              <a:uFillTx/>
              <a:latin typeface="Calibri"/>
            </a:endParaRPr>
          </a:p>
        </p:txBody>
      </p:sp>
      <p:sp>
        <p:nvSpPr>
          <p:cNvPr id="9" name="Footer Placeholder 8"/>
          <p:cNvSpPr txBox="1"/>
          <p:nvPr/>
        </p:nvSpPr>
        <p:spPr>
          <a:xfrm>
            <a:off x="3124201" y="6356351"/>
            <a:ext cx="2895599" cy="365126"/>
          </a:xfrm>
          <a:prstGeom prst="rect">
            <a:avLst/>
          </a:prstGeom>
          <a:noFill/>
          <a:ln>
            <a:noFill/>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898989"/>
              </a:solidFill>
              <a:uFillTx/>
              <a:latin typeface="Calibri"/>
            </a:endParaRP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fontScale="90000"/>
          </a:bodyPr>
          <a:lstStyle/>
          <a:p>
            <a:pPr lvl="0"/>
            <a:r>
              <a:rPr lang="en-US"/>
              <a:t>High Alpha Amplitude (Central Sulcus)</a:t>
            </a:r>
          </a:p>
        </p:txBody>
      </p:sp>
      <p:pic>
        <p:nvPicPr>
          <p:cNvPr id="3" name="Picture 6"/>
          <p:cNvPicPr>
            <a:picLocks noGrp="1" noChangeAspect="1"/>
          </p:cNvPicPr>
          <p:nvPr>
            <p:ph idx="1"/>
          </p:nvPr>
        </p:nvPicPr>
        <p:blipFill>
          <a:blip r:embed="rId2" cstate="print"/>
          <a:srcRect/>
          <a:stretch>
            <a:fillRect/>
          </a:stretch>
        </p:blipFill>
        <p:spPr>
          <a:xfrm>
            <a:off x="1" y="1447799"/>
            <a:ext cx="3505199" cy="2582304"/>
          </a:xfrm>
        </p:spPr>
      </p:pic>
      <p:pic>
        <p:nvPicPr>
          <p:cNvPr id="4" name="Picture 2"/>
          <p:cNvPicPr>
            <a:picLocks noChangeAspect="1"/>
          </p:cNvPicPr>
          <p:nvPr/>
        </p:nvPicPr>
        <p:blipFill>
          <a:blip r:embed="rId3" cstate="print"/>
          <a:srcRect/>
          <a:stretch>
            <a:fillRect/>
          </a:stretch>
        </p:blipFill>
        <p:spPr>
          <a:xfrm>
            <a:off x="3200400" y="1447799"/>
            <a:ext cx="3657600" cy="2694577"/>
          </a:xfrm>
          <a:prstGeom prst="rect">
            <a:avLst/>
          </a:prstGeom>
          <a:noFill/>
          <a:ln>
            <a:noFill/>
          </a:ln>
        </p:spPr>
      </p:pic>
      <p:pic>
        <p:nvPicPr>
          <p:cNvPr id="5" name="Picture 2"/>
          <p:cNvPicPr>
            <a:picLocks noChangeAspect="1"/>
          </p:cNvPicPr>
          <p:nvPr/>
        </p:nvPicPr>
        <p:blipFill>
          <a:blip r:embed="rId4" cstate="print"/>
          <a:srcRect/>
          <a:stretch>
            <a:fillRect/>
          </a:stretch>
        </p:blipFill>
        <p:spPr>
          <a:xfrm>
            <a:off x="0" y="4038601"/>
            <a:ext cx="3516733" cy="2590802"/>
          </a:xfrm>
          <a:prstGeom prst="rect">
            <a:avLst/>
          </a:prstGeom>
          <a:noFill/>
          <a:ln>
            <a:noFill/>
          </a:ln>
        </p:spPr>
      </p:pic>
      <p:pic>
        <p:nvPicPr>
          <p:cNvPr id="6" name="Picture 2"/>
          <p:cNvPicPr>
            <a:picLocks noChangeAspect="1"/>
          </p:cNvPicPr>
          <p:nvPr/>
        </p:nvPicPr>
        <p:blipFill>
          <a:blip r:embed="rId5" cstate="print"/>
          <a:srcRect/>
          <a:stretch>
            <a:fillRect/>
          </a:stretch>
        </p:blipFill>
        <p:spPr>
          <a:xfrm>
            <a:off x="3200400" y="4114800"/>
            <a:ext cx="3516733" cy="2590802"/>
          </a:xfrm>
          <a:prstGeom prst="rect">
            <a:avLst/>
          </a:prstGeom>
          <a:noFill/>
          <a:ln>
            <a:noFill/>
          </a:ln>
        </p:spPr>
      </p:pic>
      <p:sp>
        <p:nvSpPr>
          <p:cNvPr id="7" name="Slide Number Placeholder 6"/>
          <p:cNvSpPr txBox="1"/>
          <p:nvPr/>
        </p:nvSpPr>
        <p:spPr>
          <a:xfrm>
            <a:off x="6553200" y="6356351"/>
            <a:ext cx="2133600" cy="365126"/>
          </a:xfrm>
          <a:prstGeom prst="rect">
            <a:avLst/>
          </a:prstGeom>
          <a:noFill/>
          <a:ln>
            <a:noFill/>
          </a:ln>
        </p:spPr>
        <p:txBody>
          <a:bodyPr vert="horz" wrap="square" lIns="91440" tIns="45720" rIns="91440" bIns="45720" anchor="ctr" anchorCtr="0" compatLnSpc="1"/>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F3898BF-B156-49AA-9CF7-25C302E969F3}"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103</a:t>
            </a:fld>
            <a:endParaRPr lang="en-US" sz="1200" b="0" i="0" u="none" strike="noStrike" kern="1200" cap="none" spc="0" baseline="0">
              <a:solidFill>
                <a:srgbClr val="898989"/>
              </a:solidFill>
              <a:uFillTx/>
              <a:latin typeface="Calibri"/>
            </a:endParaRPr>
          </a:p>
        </p:txBody>
      </p:sp>
      <p:sp>
        <p:nvSpPr>
          <p:cNvPr id="8" name="Footer Placeholder 7"/>
          <p:cNvSpPr txBox="1"/>
          <p:nvPr/>
        </p:nvSpPr>
        <p:spPr>
          <a:xfrm>
            <a:off x="3124201" y="6356351"/>
            <a:ext cx="2895599" cy="365126"/>
          </a:xfrm>
          <a:prstGeom prst="rect">
            <a:avLst/>
          </a:prstGeom>
          <a:noFill/>
          <a:ln>
            <a:noFill/>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898989"/>
              </a:solidFill>
              <a:uFillTx/>
              <a:latin typeface="Calibri"/>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8" name="Picture 22"/>
          <p:cNvPicPr>
            <a:picLocks noChangeAspect="1" noChangeArrowheads="1"/>
          </p:cNvPicPr>
          <p:nvPr/>
        </p:nvPicPr>
        <p:blipFill>
          <a:blip r:embed="rId3" cstate="print"/>
          <a:srcRect/>
          <a:stretch>
            <a:fillRect/>
          </a:stretch>
        </p:blipFill>
        <p:spPr bwMode="auto">
          <a:xfrm>
            <a:off x="-914400" y="-1752600"/>
            <a:ext cx="5334000" cy="4000500"/>
          </a:xfrm>
          <a:prstGeom prst="rect">
            <a:avLst/>
          </a:prstGeom>
          <a:noFill/>
          <a:ln w="9525">
            <a:noFill/>
            <a:miter lim="800000"/>
            <a:headEnd/>
            <a:tailEnd/>
          </a:ln>
        </p:spPr>
      </p:pic>
      <p:sp>
        <p:nvSpPr>
          <p:cNvPr id="2" name="Title 1"/>
          <p:cNvSpPr>
            <a:spLocks noGrp="1"/>
          </p:cNvSpPr>
          <p:nvPr>
            <p:ph type="title"/>
          </p:nvPr>
        </p:nvSpPr>
        <p:spPr>
          <a:xfrm>
            <a:off x="4953000" y="228600"/>
            <a:ext cx="3352799" cy="1143000"/>
          </a:xfrm>
        </p:spPr>
        <p:txBody>
          <a:bodyPr>
            <a:noAutofit/>
          </a:bodyPr>
          <a:lstStyle/>
          <a:p>
            <a:r>
              <a:rPr lang="en-US" sz="2800" dirty="0" smtClean="0"/>
              <a:t>Superior mid-STG </a:t>
            </a:r>
            <a:br>
              <a:rPr lang="en-US" sz="2800" dirty="0" smtClean="0"/>
            </a:br>
            <a:r>
              <a:rPr lang="en-US" sz="2800" dirty="0" smtClean="0"/>
              <a:t>(graphs organized poster-&gt; anterior)</a:t>
            </a:r>
            <a:endParaRPr lang="en-US" sz="2800" dirty="0"/>
          </a:p>
        </p:txBody>
      </p:sp>
      <p:pic>
        <p:nvPicPr>
          <p:cNvPr id="27" name="Picture 2"/>
          <p:cNvPicPr>
            <a:picLocks noChangeAspect="1" noChangeArrowheads="1"/>
          </p:cNvPicPr>
          <p:nvPr/>
        </p:nvPicPr>
        <p:blipFill>
          <a:blip r:embed="rId4" cstate="print"/>
          <a:srcRect/>
          <a:stretch>
            <a:fillRect/>
          </a:stretch>
        </p:blipFill>
        <p:spPr bwMode="auto">
          <a:xfrm>
            <a:off x="0" y="1219200"/>
            <a:ext cx="1353393" cy="6019800"/>
          </a:xfrm>
          <a:prstGeom prst="rect">
            <a:avLst/>
          </a:prstGeom>
          <a:noFill/>
          <a:ln w="9525">
            <a:noFill/>
            <a:miter lim="800000"/>
            <a:headEnd/>
            <a:tailEnd/>
          </a:ln>
        </p:spPr>
      </p:pic>
      <p:pic>
        <p:nvPicPr>
          <p:cNvPr id="28" name="Picture 2"/>
          <p:cNvPicPr>
            <a:picLocks noChangeAspect="1" noChangeArrowheads="1"/>
          </p:cNvPicPr>
          <p:nvPr/>
        </p:nvPicPr>
        <p:blipFill>
          <a:blip r:embed="rId5" cstate="print"/>
          <a:srcRect/>
          <a:stretch>
            <a:fillRect/>
          </a:stretch>
        </p:blipFill>
        <p:spPr bwMode="auto">
          <a:xfrm>
            <a:off x="1371600" y="1219200"/>
            <a:ext cx="1353393" cy="6019800"/>
          </a:xfrm>
          <a:prstGeom prst="rect">
            <a:avLst/>
          </a:prstGeom>
          <a:noFill/>
          <a:ln w="9525">
            <a:noFill/>
            <a:miter lim="800000"/>
            <a:headEnd/>
            <a:tailEnd/>
          </a:ln>
        </p:spPr>
      </p:pic>
      <p:pic>
        <p:nvPicPr>
          <p:cNvPr id="29" name="Picture 2"/>
          <p:cNvPicPr>
            <a:picLocks noChangeAspect="1" noChangeArrowheads="1"/>
          </p:cNvPicPr>
          <p:nvPr/>
        </p:nvPicPr>
        <p:blipFill>
          <a:blip r:embed="rId6" cstate="print"/>
          <a:srcRect/>
          <a:stretch>
            <a:fillRect/>
          </a:stretch>
        </p:blipFill>
        <p:spPr bwMode="auto">
          <a:xfrm>
            <a:off x="2685207" y="1219200"/>
            <a:ext cx="1353393" cy="6019800"/>
          </a:xfrm>
          <a:prstGeom prst="rect">
            <a:avLst/>
          </a:prstGeom>
          <a:noFill/>
          <a:ln w="9525">
            <a:noFill/>
            <a:miter lim="800000"/>
            <a:headEnd/>
            <a:tailEnd/>
          </a:ln>
        </p:spPr>
      </p:pic>
      <p:pic>
        <p:nvPicPr>
          <p:cNvPr id="30" name="Picture 2"/>
          <p:cNvPicPr>
            <a:picLocks noChangeAspect="1" noChangeArrowheads="1"/>
          </p:cNvPicPr>
          <p:nvPr/>
        </p:nvPicPr>
        <p:blipFill>
          <a:blip r:embed="rId7" cstate="print"/>
          <a:srcRect/>
          <a:stretch>
            <a:fillRect/>
          </a:stretch>
        </p:blipFill>
        <p:spPr bwMode="auto">
          <a:xfrm>
            <a:off x="3962400" y="1143000"/>
            <a:ext cx="1353393" cy="6172200"/>
          </a:xfrm>
          <a:prstGeom prst="rect">
            <a:avLst/>
          </a:prstGeom>
          <a:noFill/>
          <a:ln w="9525">
            <a:noFill/>
            <a:miter lim="800000"/>
            <a:headEnd/>
            <a:tailEnd/>
          </a:ln>
        </p:spPr>
      </p:pic>
      <p:pic>
        <p:nvPicPr>
          <p:cNvPr id="31" name="Picture 2"/>
          <p:cNvPicPr>
            <a:picLocks noChangeAspect="1" noChangeArrowheads="1"/>
          </p:cNvPicPr>
          <p:nvPr/>
        </p:nvPicPr>
        <p:blipFill>
          <a:blip r:embed="rId8" cstate="print"/>
          <a:srcRect/>
          <a:stretch>
            <a:fillRect/>
          </a:stretch>
        </p:blipFill>
        <p:spPr bwMode="auto">
          <a:xfrm>
            <a:off x="5257800" y="1143000"/>
            <a:ext cx="1353393" cy="6019800"/>
          </a:xfrm>
          <a:prstGeom prst="rect">
            <a:avLst/>
          </a:prstGeom>
          <a:noFill/>
          <a:ln w="9525">
            <a:noFill/>
            <a:miter lim="800000"/>
            <a:headEnd/>
            <a:tailEnd/>
          </a:ln>
        </p:spPr>
      </p:pic>
      <p:pic>
        <p:nvPicPr>
          <p:cNvPr id="32" name="Picture 2"/>
          <p:cNvPicPr>
            <a:picLocks noChangeAspect="1" noChangeArrowheads="1"/>
          </p:cNvPicPr>
          <p:nvPr/>
        </p:nvPicPr>
        <p:blipFill>
          <a:blip r:embed="rId8" cstate="print"/>
          <a:srcRect/>
          <a:stretch>
            <a:fillRect/>
          </a:stretch>
        </p:blipFill>
        <p:spPr bwMode="auto">
          <a:xfrm>
            <a:off x="6477000" y="1143000"/>
            <a:ext cx="1353393" cy="6019800"/>
          </a:xfrm>
          <a:prstGeom prst="rect">
            <a:avLst/>
          </a:prstGeom>
          <a:noFill/>
          <a:ln w="9525">
            <a:noFill/>
            <a:miter lim="800000"/>
            <a:headEnd/>
            <a:tailEnd/>
          </a:ln>
        </p:spPr>
      </p:pic>
      <p:pic>
        <p:nvPicPr>
          <p:cNvPr id="33" name="Picture 2"/>
          <p:cNvPicPr>
            <a:picLocks noChangeAspect="1" noChangeArrowheads="1"/>
          </p:cNvPicPr>
          <p:nvPr/>
        </p:nvPicPr>
        <p:blipFill>
          <a:blip r:embed="rId9" cstate="print"/>
          <a:srcRect/>
          <a:stretch>
            <a:fillRect/>
          </a:stretch>
        </p:blipFill>
        <p:spPr bwMode="auto">
          <a:xfrm>
            <a:off x="7620000" y="1143000"/>
            <a:ext cx="1353393" cy="6019800"/>
          </a:xfrm>
          <a:prstGeom prst="rect">
            <a:avLst/>
          </a:prstGeom>
          <a:noFill/>
          <a:ln w="9525">
            <a:noFill/>
            <a:miter lim="800000"/>
            <a:headEnd/>
            <a:tailEnd/>
          </a:ln>
        </p:spPr>
      </p:pic>
      <p:pic>
        <p:nvPicPr>
          <p:cNvPr id="4119" name="Picture 23"/>
          <p:cNvPicPr>
            <a:picLocks noChangeAspect="1" noChangeArrowheads="1"/>
          </p:cNvPicPr>
          <p:nvPr/>
        </p:nvPicPr>
        <p:blipFill>
          <a:blip r:embed="rId10" cstate="print"/>
          <a:srcRect/>
          <a:stretch>
            <a:fillRect/>
          </a:stretch>
        </p:blipFill>
        <p:spPr bwMode="auto">
          <a:xfrm>
            <a:off x="8001000" y="685800"/>
            <a:ext cx="962025"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p:cNvPicPr>
            <a:picLocks noChangeAspect="1" noChangeArrowheads="1"/>
          </p:cNvPicPr>
          <p:nvPr/>
        </p:nvPicPr>
        <p:blipFill>
          <a:blip r:embed="rId3" cstate="print"/>
          <a:srcRect/>
          <a:stretch>
            <a:fillRect/>
          </a:stretch>
        </p:blipFill>
        <p:spPr bwMode="auto">
          <a:xfrm>
            <a:off x="-1143000" y="-1828800"/>
            <a:ext cx="5334000" cy="4000500"/>
          </a:xfrm>
          <a:prstGeom prst="rect">
            <a:avLst/>
          </a:prstGeom>
          <a:noFill/>
          <a:ln w="9525">
            <a:noFill/>
            <a:miter lim="800000"/>
            <a:headEnd/>
            <a:tailEnd/>
          </a:ln>
        </p:spPr>
      </p:pic>
      <p:pic>
        <p:nvPicPr>
          <p:cNvPr id="15" name="Picture 2"/>
          <p:cNvPicPr>
            <a:picLocks noChangeAspect="1" noChangeArrowheads="1"/>
          </p:cNvPicPr>
          <p:nvPr/>
        </p:nvPicPr>
        <p:blipFill>
          <a:blip r:embed="rId4" cstate="print"/>
          <a:srcRect/>
          <a:stretch>
            <a:fillRect/>
          </a:stretch>
        </p:blipFill>
        <p:spPr bwMode="auto">
          <a:xfrm>
            <a:off x="0" y="1371600"/>
            <a:ext cx="1639986" cy="6172200"/>
          </a:xfrm>
          <a:prstGeom prst="rect">
            <a:avLst/>
          </a:prstGeom>
          <a:noFill/>
          <a:ln w="9525">
            <a:noFill/>
            <a:miter lim="800000"/>
            <a:headEnd/>
            <a:tailEnd/>
          </a:ln>
        </p:spPr>
      </p:pic>
      <p:pic>
        <p:nvPicPr>
          <p:cNvPr id="13" name="Picture 2"/>
          <p:cNvPicPr>
            <a:picLocks noChangeAspect="1" noChangeArrowheads="1"/>
          </p:cNvPicPr>
          <p:nvPr/>
        </p:nvPicPr>
        <p:blipFill>
          <a:blip r:embed="rId5" cstate="print"/>
          <a:srcRect/>
          <a:stretch>
            <a:fillRect/>
          </a:stretch>
        </p:blipFill>
        <p:spPr bwMode="auto">
          <a:xfrm>
            <a:off x="1447800" y="1219200"/>
            <a:ext cx="1639986" cy="6172200"/>
          </a:xfrm>
          <a:prstGeom prst="rect">
            <a:avLst/>
          </a:prstGeom>
          <a:noFill/>
          <a:ln w="9525">
            <a:noFill/>
            <a:miter lim="800000"/>
            <a:headEnd/>
            <a:tailEnd/>
          </a:ln>
        </p:spPr>
      </p:pic>
      <p:pic>
        <p:nvPicPr>
          <p:cNvPr id="16" name="Picture 2"/>
          <p:cNvPicPr>
            <a:picLocks noChangeAspect="1" noChangeArrowheads="1"/>
          </p:cNvPicPr>
          <p:nvPr/>
        </p:nvPicPr>
        <p:blipFill>
          <a:blip r:embed="rId6" cstate="print"/>
          <a:srcRect/>
          <a:stretch>
            <a:fillRect/>
          </a:stretch>
        </p:blipFill>
        <p:spPr bwMode="auto">
          <a:xfrm>
            <a:off x="2932014" y="1219200"/>
            <a:ext cx="1639986" cy="6172200"/>
          </a:xfrm>
          <a:prstGeom prst="rect">
            <a:avLst/>
          </a:prstGeom>
          <a:noFill/>
          <a:ln w="9525">
            <a:noFill/>
            <a:miter lim="800000"/>
            <a:headEnd/>
            <a:tailEnd/>
          </a:ln>
        </p:spPr>
      </p:pic>
      <p:pic>
        <p:nvPicPr>
          <p:cNvPr id="17" name="Picture 2"/>
          <p:cNvPicPr>
            <a:picLocks noChangeAspect="1" noChangeArrowheads="1"/>
          </p:cNvPicPr>
          <p:nvPr/>
        </p:nvPicPr>
        <p:blipFill>
          <a:blip r:embed="rId7" cstate="print"/>
          <a:srcRect/>
          <a:stretch>
            <a:fillRect/>
          </a:stretch>
        </p:blipFill>
        <p:spPr bwMode="auto">
          <a:xfrm>
            <a:off x="4419600" y="1219200"/>
            <a:ext cx="1639986" cy="6172200"/>
          </a:xfrm>
          <a:prstGeom prst="rect">
            <a:avLst/>
          </a:prstGeom>
          <a:noFill/>
          <a:ln w="9525">
            <a:noFill/>
            <a:miter lim="800000"/>
            <a:headEnd/>
            <a:tailEnd/>
          </a:ln>
        </p:spPr>
      </p:pic>
      <p:pic>
        <p:nvPicPr>
          <p:cNvPr id="18" name="Picture 2"/>
          <p:cNvPicPr>
            <a:picLocks noChangeAspect="1" noChangeArrowheads="1"/>
          </p:cNvPicPr>
          <p:nvPr/>
        </p:nvPicPr>
        <p:blipFill>
          <a:blip r:embed="rId8" cstate="print"/>
          <a:srcRect/>
          <a:stretch>
            <a:fillRect/>
          </a:stretch>
        </p:blipFill>
        <p:spPr bwMode="auto">
          <a:xfrm>
            <a:off x="5943600" y="1219200"/>
            <a:ext cx="1639986" cy="6172200"/>
          </a:xfrm>
          <a:prstGeom prst="rect">
            <a:avLst/>
          </a:prstGeom>
          <a:noFill/>
          <a:ln w="9525">
            <a:noFill/>
            <a:miter lim="800000"/>
            <a:headEnd/>
            <a:tailEnd/>
          </a:ln>
        </p:spPr>
      </p:pic>
      <p:pic>
        <p:nvPicPr>
          <p:cNvPr id="19" name="Picture 2"/>
          <p:cNvPicPr>
            <a:picLocks noChangeAspect="1" noChangeArrowheads="1"/>
          </p:cNvPicPr>
          <p:nvPr/>
        </p:nvPicPr>
        <p:blipFill>
          <a:blip r:embed="rId9" cstate="print"/>
          <a:srcRect/>
          <a:stretch>
            <a:fillRect/>
          </a:stretch>
        </p:blipFill>
        <p:spPr bwMode="auto">
          <a:xfrm>
            <a:off x="7504014" y="1219200"/>
            <a:ext cx="1639986" cy="6172200"/>
          </a:xfrm>
          <a:prstGeom prst="rect">
            <a:avLst/>
          </a:prstGeom>
          <a:noFill/>
          <a:ln w="9525">
            <a:noFill/>
            <a:miter lim="800000"/>
            <a:headEnd/>
            <a:tailEnd/>
          </a:ln>
        </p:spPr>
      </p:pic>
      <p:pic>
        <p:nvPicPr>
          <p:cNvPr id="20" name="Picture 2"/>
          <p:cNvPicPr>
            <a:picLocks noChangeAspect="1" noChangeArrowheads="1"/>
          </p:cNvPicPr>
          <p:nvPr/>
        </p:nvPicPr>
        <p:blipFill>
          <a:blip r:embed="rId10" cstate="print"/>
          <a:srcRect/>
          <a:stretch>
            <a:fillRect/>
          </a:stretch>
        </p:blipFill>
        <p:spPr bwMode="auto">
          <a:xfrm>
            <a:off x="8915400" y="2362200"/>
            <a:ext cx="1639986" cy="6172200"/>
          </a:xfrm>
          <a:prstGeom prst="rect">
            <a:avLst/>
          </a:prstGeom>
          <a:noFill/>
          <a:ln w="9525">
            <a:noFill/>
            <a:miter lim="800000"/>
            <a:headEnd/>
            <a:tailEnd/>
          </a:ln>
        </p:spPr>
      </p:pic>
      <p:sp>
        <p:nvSpPr>
          <p:cNvPr id="2" name="Title 1"/>
          <p:cNvSpPr>
            <a:spLocks noGrp="1"/>
          </p:cNvSpPr>
          <p:nvPr>
            <p:ph type="title"/>
          </p:nvPr>
        </p:nvSpPr>
        <p:spPr>
          <a:xfrm>
            <a:off x="3886200" y="228600"/>
            <a:ext cx="4267200" cy="1028700"/>
          </a:xfrm>
        </p:spPr>
        <p:txBody>
          <a:bodyPr>
            <a:normAutofit fontScale="90000"/>
          </a:bodyPr>
          <a:lstStyle/>
          <a:p>
            <a:pPr algn="l"/>
            <a:r>
              <a:rPr lang="en-US" dirty="0" smtClean="0"/>
              <a:t>STG inferior </a:t>
            </a:r>
            <a:br>
              <a:rPr lang="en-US" dirty="0" smtClean="0"/>
            </a:br>
            <a:r>
              <a:rPr lang="en-US" dirty="0" smtClean="0"/>
              <a:t>poster-&gt; anterior</a:t>
            </a:r>
            <a:endParaRPr lang="en-US" dirty="0"/>
          </a:p>
        </p:txBody>
      </p:sp>
      <p:pic>
        <p:nvPicPr>
          <p:cNvPr id="28674" name="Picture 2"/>
          <p:cNvPicPr>
            <a:picLocks noChangeAspect="1" noChangeArrowheads="1"/>
          </p:cNvPicPr>
          <p:nvPr/>
        </p:nvPicPr>
        <p:blipFill>
          <a:blip r:embed="rId11" cstate="print"/>
          <a:srcRect/>
          <a:stretch>
            <a:fillRect/>
          </a:stretch>
        </p:blipFill>
        <p:spPr bwMode="auto">
          <a:xfrm>
            <a:off x="8001000" y="609600"/>
            <a:ext cx="962025"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p:cNvPicPr>
            <a:picLocks noChangeAspect="1" noChangeArrowheads="1"/>
          </p:cNvPicPr>
          <p:nvPr/>
        </p:nvPicPr>
        <p:blipFill>
          <a:blip r:embed="rId2" cstate="print"/>
          <a:srcRect/>
          <a:stretch>
            <a:fillRect/>
          </a:stretch>
        </p:blipFill>
        <p:spPr bwMode="auto">
          <a:xfrm>
            <a:off x="0" y="1714500"/>
            <a:ext cx="4572000" cy="3429000"/>
          </a:xfrm>
          <a:prstGeom prst="rect">
            <a:avLst/>
          </a:prstGeom>
          <a:noFill/>
          <a:ln w="9525">
            <a:noFill/>
            <a:miter lim="800000"/>
            <a:headEnd/>
            <a:tailEnd/>
          </a:ln>
        </p:spPr>
      </p:pic>
      <p:sp>
        <p:nvSpPr>
          <p:cNvPr id="2" name="Title 1"/>
          <p:cNvSpPr>
            <a:spLocks noGrp="1"/>
          </p:cNvSpPr>
          <p:nvPr>
            <p:ph type="title"/>
          </p:nvPr>
        </p:nvSpPr>
        <p:spPr/>
        <p:txBody>
          <a:bodyPr>
            <a:noAutofit/>
          </a:bodyPr>
          <a:lstStyle/>
          <a:p>
            <a:pPr algn="l"/>
            <a:r>
              <a:rPr lang="en-US" sz="3200" dirty="0" smtClean="0"/>
              <a:t>Anterior STG </a:t>
            </a:r>
            <a:br>
              <a:rPr lang="en-US" sz="3200" dirty="0" smtClean="0"/>
            </a:br>
            <a:r>
              <a:rPr lang="en-US" sz="3200" dirty="0" smtClean="0"/>
              <a:t>superior </a:t>
            </a:r>
            <a:r>
              <a:rPr lang="en-US" sz="3200" dirty="0" smtClean="0">
                <a:sym typeface="Wingdings" pitchFamily="2" charset="2"/>
              </a:rPr>
              <a:t> inferior</a:t>
            </a:r>
            <a:endParaRPr lang="en-US" sz="3200" dirty="0"/>
          </a:p>
        </p:txBody>
      </p:sp>
      <p:sp>
        <p:nvSpPr>
          <p:cNvPr id="3" name="Content Placeholder 2"/>
          <p:cNvSpPr>
            <a:spLocks noGrp="1"/>
          </p:cNvSpPr>
          <p:nvPr>
            <p:ph idx="1"/>
          </p:nvPr>
        </p:nvSpPr>
        <p:spPr/>
        <p:txBody>
          <a:bodyPr/>
          <a:lstStyle/>
          <a:p>
            <a:endParaRPr lang="en-US" dirty="0"/>
          </a:p>
        </p:txBody>
      </p:sp>
      <p:pic>
        <p:nvPicPr>
          <p:cNvPr id="10" name="Picture 2"/>
          <p:cNvPicPr>
            <a:picLocks noChangeAspect="1" noChangeArrowheads="1"/>
          </p:cNvPicPr>
          <p:nvPr/>
        </p:nvPicPr>
        <p:blipFill>
          <a:blip r:embed="rId3" cstate="print"/>
          <a:srcRect/>
          <a:stretch>
            <a:fillRect/>
          </a:stretch>
        </p:blipFill>
        <p:spPr bwMode="auto">
          <a:xfrm>
            <a:off x="3276600" y="0"/>
            <a:ext cx="2173386" cy="6858000"/>
          </a:xfrm>
          <a:prstGeom prst="rect">
            <a:avLst/>
          </a:prstGeom>
          <a:noFill/>
          <a:ln w="9525">
            <a:noFill/>
            <a:miter lim="800000"/>
            <a:headEnd/>
            <a:tailEnd/>
          </a:ln>
        </p:spPr>
      </p:pic>
      <p:pic>
        <p:nvPicPr>
          <p:cNvPr id="11" name="Picture 2"/>
          <p:cNvPicPr>
            <a:picLocks noChangeAspect="1" noChangeArrowheads="1"/>
          </p:cNvPicPr>
          <p:nvPr/>
        </p:nvPicPr>
        <p:blipFill>
          <a:blip r:embed="rId4" cstate="print"/>
          <a:srcRect/>
          <a:stretch>
            <a:fillRect/>
          </a:stretch>
        </p:blipFill>
        <p:spPr bwMode="auto">
          <a:xfrm>
            <a:off x="5181600" y="0"/>
            <a:ext cx="2173386" cy="6858000"/>
          </a:xfrm>
          <a:prstGeom prst="rect">
            <a:avLst/>
          </a:prstGeom>
          <a:noFill/>
          <a:ln w="9525">
            <a:noFill/>
            <a:miter lim="800000"/>
            <a:headEnd/>
            <a:tailEnd/>
          </a:ln>
        </p:spPr>
      </p:pic>
      <p:pic>
        <p:nvPicPr>
          <p:cNvPr id="12" name="Picture 2"/>
          <p:cNvPicPr>
            <a:picLocks noChangeAspect="1" noChangeArrowheads="1"/>
          </p:cNvPicPr>
          <p:nvPr/>
        </p:nvPicPr>
        <p:blipFill>
          <a:blip r:embed="rId5" cstate="print"/>
          <a:srcRect/>
          <a:stretch>
            <a:fillRect/>
          </a:stretch>
        </p:blipFill>
        <p:spPr bwMode="auto">
          <a:xfrm>
            <a:off x="6970614" y="0"/>
            <a:ext cx="2173386"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p:cNvPicPr>
            <a:picLocks noChangeAspect="1" noChangeArrowheads="1"/>
          </p:cNvPicPr>
          <p:nvPr/>
        </p:nvPicPr>
        <p:blipFill>
          <a:blip r:embed="rId3" cstate="print"/>
          <a:srcRect/>
          <a:stretch>
            <a:fillRect/>
          </a:stretch>
        </p:blipFill>
        <p:spPr bwMode="auto">
          <a:xfrm>
            <a:off x="-1524000" y="1905000"/>
            <a:ext cx="5334000" cy="4000500"/>
          </a:xfrm>
          <a:prstGeom prst="rect">
            <a:avLst/>
          </a:prstGeom>
          <a:noFill/>
          <a:ln w="9525">
            <a:noFill/>
            <a:miter lim="800000"/>
            <a:headEnd/>
            <a:tailEnd/>
          </a:ln>
        </p:spPr>
      </p:pic>
      <p:sp>
        <p:nvSpPr>
          <p:cNvPr id="2" name="Title 1"/>
          <p:cNvSpPr>
            <a:spLocks noGrp="1"/>
          </p:cNvSpPr>
          <p:nvPr>
            <p:ph type="title"/>
          </p:nvPr>
        </p:nvSpPr>
        <p:spPr>
          <a:xfrm>
            <a:off x="457200" y="274638"/>
            <a:ext cx="7086600" cy="1143000"/>
          </a:xfrm>
        </p:spPr>
        <p:txBody>
          <a:bodyPr>
            <a:noAutofit/>
          </a:bodyPr>
          <a:lstStyle/>
          <a:p>
            <a:pPr algn="l"/>
            <a:r>
              <a:rPr lang="en-US" sz="3600" dirty="0" smtClean="0"/>
              <a:t>Mid STG </a:t>
            </a:r>
            <a:br>
              <a:rPr lang="en-US" sz="3600" dirty="0" smtClean="0"/>
            </a:br>
            <a:r>
              <a:rPr lang="en-US" sz="3600" dirty="0" smtClean="0"/>
              <a:t>superior </a:t>
            </a:r>
            <a:r>
              <a:rPr lang="en-US" sz="3600" dirty="0" smtClean="0">
                <a:sym typeface="Wingdings" pitchFamily="2" charset="2"/>
              </a:rPr>
              <a:t> inferior</a:t>
            </a:r>
            <a:endParaRPr lang="en-US" sz="3600" dirty="0"/>
          </a:p>
        </p:txBody>
      </p:sp>
      <p:sp>
        <p:nvSpPr>
          <p:cNvPr id="3" name="Content Placeholder 2"/>
          <p:cNvSpPr>
            <a:spLocks noGrp="1"/>
          </p:cNvSpPr>
          <p:nvPr>
            <p:ph idx="1"/>
          </p:nvPr>
        </p:nvSpPr>
        <p:spPr>
          <a:xfrm>
            <a:off x="457200" y="2190750"/>
            <a:ext cx="8229600" cy="4525963"/>
          </a:xfrm>
        </p:spPr>
        <p:txBody>
          <a:bodyPr/>
          <a:lstStyle/>
          <a:p>
            <a:endParaRPr lang="en-US" b="1" dirty="0"/>
          </a:p>
        </p:txBody>
      </p:sp>
      <p:pic>
        <p:nvPicPr>
          <p:cNvPr id="9" name="Picture 2"/>
          <p:cNvPicPr>
            <a:picLocks noChangeAspect="1" noChangeArrowheads="1"/>
          </p:cNvPicPr>
          <p:nvPr/>
        </p:nvPicPr>
        <p:blipFill>
          <a:blip r:embed="rId4" cstate="print"/>
          <a:srcRect/>
          <a:stretch>
            <a:fillRect/>
          </a:stretch>
        </p:blipFill>
        <p:spPr bwMode="auto">
          <a:xfrm>
            <a:off x="4267200" y="0"/>
            <a:ext cx="2859186" cy="6858000"/>
          </a:xfrm>
          <a:prstGeom prst="rect">
            <a:avLst/>
          </a:prstGeom>
          <a:noFill/>
          <a:ln w="9525">
            <a:noFill/>
            <a:miter lim="800000"/>
            <a:headEnd/>
            <a:tailEnd/>
          </a:ln>
        </p:spPr>
      </p:pic>
      <p:pic>
        <p:nvPicPr>
          <p:cNvPr id="10" name="Picture 2"/>
          <p:cNvPicPr>
            <a:picLocks noChangeAspect="1" noChangeArrowheads="1"/>
          </p:cNvPicPr>
          <p:nvPr/>
        </p:nvPicPr>
        <p:blipFill>
          <a:blip r:embed="rId5" cstate="print"/>
          <a:srcRect/>
          <a:stretch>
            <a:fillRect/>
          </a:stretch>
        </p:blipFill>
        <p:spPr bwMode="auto">
          <a:xfrm>
            <a:off x="6705600" y="0"/>
            <a:ext cx="2859186"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609600"/>
            <a:ext cx="1981200" cy="1143000"/>
          </a:xfrm>
        </p:spPr>
        <p:txBody>
          <a:bodyPr>
            <a:noAutofit/>
          </a:bodyPr>
          <a:lstStyle/>
          <a:p>
            <a:pPr algn="l"/>
            <a:r>
              <a:rPr lang="en-US" sz="3200" dirty="0" smtClean="0"/>
              <a:t>Mid STG </a:t>
            </a:r>
            <a:br>
              <a:rPr lang="en-US" sz="3200" dirty="0" smtClean="0"/>
            </a:br>
            <a:r>
              <a:rPr lang="en-US" sz="3200" dirty="0" smtClean="0"/>
              <a:t>superior </a:t>
            </a:r>
            <a:r>
              <a:rPr lang="en-US" sz="3200" dirty="0" smtClean="0">
                <a:sym typeface="Wingdings" pitchFamily="2" charset="2"/>
              </a:rPr>
              <a:t> inferior</a:t>
            </a:r>
            <a:endParaRPr lang="en-US" sz="3200" dirty="0"/>
          </a:p>
        </p:txBody>
      </p:sp>
      <p:pic>
        <p:nvPicPr>
          <p:cNvPr id="9221" name="Picture 5"/>
          <p:cNvPicPr>
            <a:picLocks noChangeAspect="1" noChangeArrowheads="1"/>
          </p:cNvPicPr>
          <p:nvPr/>
        </p:nvPicPr>
        <p:blipFill>
          <a:blip r:embed="rId3" cstate="print"/>
          <a:srcRect/>
          <a:stretch>
            <a:fillRect/>
          </a:stretch>
        </p:blipFill>
        <p:spPr bwMode="auto">
          <a:xfrm>
            <a:off x="-914400" y="2209800"/>
            <a:ext cx="3860800" cy="2895600"/>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6571407" y="457200"/>
            <a:ext cx="2572593" cy="6858000"/>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4343400" y="457200"/>
            <a:ext cx="2572593" cy="6858000"/>
          </a:xfrm>
          <a:prstGeom prst="rect">
            <a:avLst/>
          </a:prstGeom>
          <a:noFill/>
          <a:ln w="9525">
            <a:noFill/>
            <a:miter lim="800000"/>
            <a:headEnd/>
            <a:tailEnd/>
          </a:ln>
        </p:spPr>
      </p:pic>
      <p:pic>
        <p:nvPicPr>
          <p:cNvPr id="11" name="Picture 2"/>
          <p:cNvPicPr>
            <a:picLocks noChangeAspect="1" noChangeArrowheads="1"/>
          </p:cNvPicPr>
          <p:nvPr/>
        </p:nvPicPr>
        <p:blipFill>
          <a:blip r:embed="rId6" cstate="print"/>
          <a:srcRect/>
          <a:stretch>
            <a:fillRect/>
          </a:stretch>
        </p:blipFill>
        <p:spPr bwMode="auto">
          <a:xfrm>
            <a:off x="1944786" y="381000"/>
            <a:ext cx="2572593"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fontScale="90000"/>
          </a:bodyPr>
          <a:lstStyle/>
          <a:p>
            <a:pPr algn="l"/>
            <a:r>
              <a:rPr lang="en-US" dirty="0" smtClean="0"/>
              <a:t>STG spectrograms</a:t>
            </a:r>
            <a:br>
              <a:rPr lang="en-US" dirty="0" smtClean="0"/>
            </a:br>
            <a:r>
              <a:rPr lang="en-US" dirty="0" smtClean="0"/>
              <a:t>arranged along </a:t>
            </a:r>
            <a:br>
              <a:rPr lang="en-US" dirty="0" smtClean="0"/>
            </a:br>
            <a:r>
              <a:rPr lang="en-US" dirty="0" err="1" smtClean="0"/>
              <a:t>Sylvian</a:t>
            </a:r>
            <a:r>
              <a:rPr lang="en-US" dirty="0" smtClean="0"/>
              <a:t> Fissure </a:t>
            </a:r>
            <a:br>
              <a:rPr lang="en-US" dirty="0" smtClean="0"/>
            </a:br>
            <a:r>
              <a:rPr lang="en-US" dirty="0" smtClean="0"/>
              <a:t>(blue line)</a:t>
            </a:r>
            <a:endParaRPr lang="en-US" dirty="0"/>
          </a:p>
        </p:txBody>
      </p:sp>
      <p:pic>
        <p:nvPicPr>
          <p:cNvPr id="7174" name="Picture 6"/>
          <p:cNvPicPr>
            <a:picLocks noChangeAspect="1" noChangeArrowheads="1"/>
          </p:cNvPicPr>
          <p:nvPr/>
        </p:nvPicPr>
        <p:blipFill>
          <a:blip r:embed="rId2" cstate="print"/>
          <a:srcRect/>
          <a:stretch>
            <a:fillRect/>
          </a:stretch>
        </p:blipFill>
        <p:spPr bwMode="auto">
          <a:xfrm>
            <a:off x="5638800" y="0"/>
            <a:ext cx="1200150" cy="981075"/>
          </a:xfrm>
          <a:prstGeom prst="rect">
            <a:avLst/>
          </a:prstGeom>
          <a:noFill/>
          <a:ln w="9525">
            <a:noFill/>
            <a:miter lim="800000"/>
            <a:headEnd/>
            <a:tailEnd/>
          </a:ln>
        </p:spPr>
      </p:pic>
      <p:pic>
        <p:nvPicPr>
          <p:cNvPr id="7175" name="Picture 7"/>
          <p:cNvPicPr>
            <a:picLocks noChangeAspect="1" noChangeArrowheads="1"/>
          </p:cNvPicPr>
          <p:nvPr/>
        </p:nvPicPr>
        <p:blipFill>
          <a:blip r:embed="rId3" cstate="print"/>
          <a:srcRect/>
          <a:stretch>
            <a:fillRect/>
          </a:stretch>
        </p:blipFill>
        <p:spPr bwMode="auto">
          <a:xfrm>
            <a:off x="7943850" y="990600"/>
            <a:ext cx="1200150" cy="981075"/>
          </a:xfrm>
          <a:prstGeom prst="rect">
            <a:avLst/>
          </a:prstGeom>
          <a:noFill/>
          <a:ln w="9525">
            <a:noFill/>
            <a:miter lim="800000"/>
            <a:headEnd/>
            <a:tailEnd/>
          </a:ln>
        </p:spPr>
      </p:pic>
      <p:pic>
        <p:nvPicPr>
          <p:cNvPr id="7176" name="Picture 8"/>
          <p:cNvPicPr>
            <a:picLocks noChangeAspect="1" noChangeArrowheads="1"/>
          </p:cNvPicPr>
          <p:nvPr/>
        </p:nvPicPr>
        <p:blipFill>
          <a:blip r:embed="rId4" cstate="print"/>
          <a:srcRect/>
          <a:stretch>
            <a:fillRect/>
          </a:stretch>
        </p:blipFill>
        <p:spPr bwMode="auto">
          <a:xfrm>
            <a:off x="7467600" y="1981200"/>
            <a:ext cx="1200150" cy="981075"/>
          </a:xfrm>
          <a:prstGeom prst="rect">
            <a:avLst/>
          </a:prstGeom>
          <a:noFill/>
          <a:ln w="9525">
            <a:noFill/>
            <a:miter lim="800000"/>
            <a:headEnd/>
            <a:tailEnd/>
          </a:ln>
        </p:spPr>
      </p:pic>
      <p:pic>
        <p:nvPicPr>
          <p:cNvPr id="7178" name="Picture 10"/>
          <p:cNvPicPr>
            <a:picLocks noChangeAspect="1" noChangeArrowheads="1"/>
          </p:cNvPicPr>
          <p:nvPr/>
        </p:nvPicPr>
        <p:blipFill>
          <a:blip r:embed="rId5" cstate="print"/>
          <a:srcRect/>
          <a:stretch>
            <a:fillRect/>
          </a:stretch>
        </p:blipFill>
        <p:spPr bwMode="auto">
          <a:xfrm>
            <a:off x="6781800" y="1143000"/>
            <a:ext cx="1200150" cy="981075"/>
          </a:xfrm>
          <a:prstGeom prst="rect">
            <a:avLst/>
          </a:prstGeom>
          <a:noFill/>
          <a:ln w="9525">
            <a:noFill/>
            <a:miter lim="800000"/>
            <a:headEnd/>
            <a:tailEnd/>
          </a:ln>
        </p:spPr>
      </p:pic>
      <p:pic>
        <p:nvPicPr>
          <p:cNvPr id="7180" name="Picture 12"/>
          <p:cNvPicPr>
            <a:picLocks noChangeAspect="1" noChangeArrowheads="1"/>
          </p:cNvPicPr>
          <p:nvPr/>
        </p:nvPicPr>
        <p:blipFill>
          <a:blip r:embed="rId6" cstate="print"/>
          <a:srcRect/>
          <a:stretch>
            <a:fillRect/>
          </a:stretch>
        </p:blipFill>
        <p:spPr bwMode="auto">
          <a:xfrm>
            <a:off x="6953250" y="3124200"/>
            <a:ext cx="1200150" cy="981075"/>
          </a:xfrm>
          <a:prstGeom prst="rect">
            <a:avLst/>
          </a:prstGeom>
          <a:noFill/>
          <a:ln w="9525">
            <a:noFill/>
            <a:miter lim="800000"/>
            <a:headEnd/>
            <a:tailEnd/>
          </a:ln>
        </p:spPr>
      </p:pic>
      <p:pic>
        <p:nvPicPr>
          <p:cNvPr id="7181" name="Picture 13"/>
          <p:cNvPicPr>
            <a:picLocks noGrp="1" noChangeAspect="1" noChangeArrowheads="1"/>
          </p:cNvPicPr>
          <p:nvPr>
            <p:ph idx="1"/>
          </p:nvPr>
        </p:nvPicPr>
        <p:blipFill>
          <a:blip r:embed="rId7" cstate="print"/>
          <a:srcRect/>
          <a:stretch>
            <a:fillRect/>
          </a:stretch>
        </p:blipFill>
        <p:spPr bwMode="auto">
          <a:xfrm>
            <a:off x="6248400" y="2133600"/>
            <a:ext cx="1200150" cy="981075"/>
          </a:xfrm>
          <a:prstGeom prst="rect">
            <a:avLst/>
          </a:prstGeom>
          <a:noFill/>
          <a:ln w="9525">
            <a:noFill/>
            <a:miter lim="800000"/>
            <a:headEnd/>
            <a:tailEnd/>
          </a:ln>
        </p:spPr>
      </p:pic>
      <p:pic>
        <p:nvPicPr>
          <p:cNvPr id="7182" name="Picture 14"/>
          <p:cNvPicPr>
            <a:picLocks noChangeAspect="1" noChangeArrowheads="1"/>
          </p:cNvPicPr>
          <p:nvPr/>
        </p:nvPicPr>
        <p:blipFill>
          <a:blip r:embed="rId8" cstate="print"/>
          <a:srcRect/>
          <a:stretch>
            <a:fillRect/>
          </a:stretch>
        </p:blipFill>
        <p:spPr bwMode="auto">
          <a:xfrm>
            <a:off x="5581650" y="1362075"/>
            <a:ext cx="1200150" cy="981075"/>
          </a:xfrm>
          <a:prstGeom prst="rect">
            <a:avLst/>
          </a:prstGeom>
          <a:noFill/>
          <a:ln w="9525">
            <a:noFill/>
            <a:miter lim="800000"/>
            <a:headEnd/>
            <a:tailEnd/>
          </a:ln>
        </p:spPr>
      </p:pic>
      <p:pic>
        <p:nvPicPr>
          <p:cNvPr id="7183" name="Picture 15"/>
          <p:cNvPicPr>
            <a:picLocks noChangeAspect="1" noChangeArrowheads="1"/>
          </p:cNvPicPr>
          <p:nvPr/>
        </p:nvPicPr>
        <p:blipFill>
          <a:blip r:embed="rId9" cstate="print"/>
          <a:srcRect/>
          <a:stretch>
            <a:fillRect/>
          </a:stretch>
        </p:blipFill>
        <p:spPr bwMode="auto">
          <a:xfrm>
            <a:off x="6400800" y="4114800"/>
            <a:ext cx="1200150" cy="981075"/>
          </a:xfrm>
          <a:prstGeom prst="rect">
            <a:avLst/>
          </a:prstGeom>
          <a:noFill/>
          <a:ln w="9525">
            <a:noFill/>
            <a:miter lim="800000"/>
            <a:headEnd/>
            <a:tailEnd/>
          </a:ln>
        </p:spPr>
      </p:pic>
      <p:pic>
        <p:nvPicPr>
          <p:cNvPr id="7184" name="Picture 16"/>
          <p:cNvPicPr>
            <a:picLocks noChangeAspect="1" noChangeArrowheads="1"/>
          </p:cNvPicPr>
          <p:nvPr/>
        </p:nvPicPr>
        <p:blipFill>
          <a:blip r:embed="rId10" cstate="print"/>
          <a:srcRect/>
          <a:stretch>
            <a:fillRect/>
          </a:stretch>
        </p:blipFill>
        <p:spPr bwMode="auto">
          <a:xfrm>
            <a:off x="5791200" y="3124200"/>
            <a:ext cx="1200150" cy="981075"/>
          </a:xfrm>
          <a:prstGeom prst="rect">
            <a:avLst/>
          </a:prstGeom>
          <a:noFill/>
          <a:ln w="9525">
            <a:noFill/>
            <a:miter lim="800000"/>
            <a:headEnd/>
            <a:tailEnd/>
          </a:ln>
        </p:spPr>
      </p:pic>
      <p:pic>
        <p:nvPicPr>
          <p:cNvPr id="7185" name="Picture 17"/>
          <p:cNvPicPr>
            <a:picLocks noChangeAspect="1" noChangeArrowheads="1"/>
          </p:cNvPicPr>
          <p:nvPr/>
        </p:nvPicPr>
        <p:blipFill>
          <a:blip r:embed="rId11" cstate="print"/>
          <a:srcRect/>
          <a:stretch>
            <a:fillRect/>
          </a:stretch>
        </p:blipFill>
        <p:spPr bwMode="auto">
          <a:xfrm>
            <a:off x="5029200" y="2286000"/>
            <a:ext cx="1200150" cy="981075"/>
          </a:xfrm>
          <a:prstGeom prst="rect">
            <a:avLst/>
          </a:prstGeom>
          <a:noFill/>
          <a:ln w="9525">
            <a:noFill/>
            <a:miter lim="800000"/>
            <a:headEnd/>
            <a:tailEnd/>
          </a:ln>
        </p:spPr>
      </p:pic>
      <p:pic>
        <p:nvPicPr>
          <p:cNvPr id="7186" name="Picture 18"/>
          <p:cNvPicPr>
            <a:picLocks noChangeAspect="1" noChangeArrowheads="1"/>
          </p:cNvPicPr>
          <p:nvPr/>
        </p:nvPicPr>
        <p:blipFill>
          <a:blip r:embed="rId12" cstate="print"/>
          <a:srcRect/>
          <a:stretch>
            <a:fillRect/>
          </a:stretch>
        </p:blipFill>
        <p:spPr bwMode="auto">
          <a:xfrm>
            <a:off x="5886450" y="5038725"/>
            <a:ext cx="1200150" cy="981075"/>
          </a:xfrm>
          <a:prstGeom prst="rect">
            <a:avLst/>
          </a:prstGeom>
          <a:noFill/>
          <a:ln w="9525">
            <a:noFill/>
            <a:miter lim="800000"/>
            <a:headEnd/>
            <a:tailEnd/>
          </a:ln>
        </p:spPr>
      </p:pic>
      <p:pic>
        <p:nvPicPr>
          <p:cNvPr id="7187" name="Picture 19"/>
          <p:cNvPicPr>
            <a:picLocks noChangeAspect="1" noChangeArrowheads="1"/>
          </p:cNvPicPr>
          <p:nvPr/>
        </p:nvPicPr>
        <p:blipFill>
          <a:blip r:embed="rId13" cstate="print"/>
          <a:srcRect/>
          <a:stretch>
            <a:fillRect/>
          </a:stretch>
        </p:blipFill>
        <p:spPr bwMode="auto">
          <a:xfrm>
            <a:off x="5257800" y="4114800"/>
            <a:ext cx="1200150" cy="981075"/>
          </a:xfrm>
          <a:prstGeom prst="rect">
            <a:avLst/>
          </a:prstGeom>
          <a:noFill/>
          <a:ln w="9525">
            <a:noFill/>
            <a:miter lim="800000"/>
            <a:headEnd/>
            <a:tailEnd/>
          </a:ln>
        </p:spPr>
      </p:pic>
      <p:pic>
        <p:nvPicPr>
          <p:cNvPr id="7188" name="Picture 20"/>
          <p:cNvPicPr>
            <a:picLocks noChangeAspect="1" noChangeArrowheads="1"/>
          </p:cNvPicPr>
          <p:nvPr/>
        </p:nvPicPr>
        <p:blipFill>
          <a:blip r:embed="rId14" cstate="print"/>
          <a:srcRect/>
          <a:stretch>
            <a:fillRect/>
          </a:stretch>
        </p:blipFill>
        <p:spPr bwMode="auto">
          <a:xfrm>
            <a:off x="4572000" y="3200400"/>
            <a:ext cx="1200150" cy="981075"/>
          </a:xfrm>
          <a:prstGeom prst="rect">
            <a:avLst/>
          </a:prstGeom>
          <a:noFill/>
          <a:ln w="9525">
            <a:noFill/>
            <a:miter lim="800000"/>
            <a:headEnd/>
            <a:tailEnd/>
          </a:ln>
        </p:spPr>
      </p:pic>
      <p:pic>
        <p:nvPicPr>
          <p:cNvPr id="7189" name="Picture 21"/>
          <p:cNvPicPr>
            <a:picLocks noChangeAspect="1" noChangeArrowheads="1"/>
          </p:cNvPicPr>
          <p:nvPr/>
        </p:nvPicPr>
        <p:blipFill>
          <a:blip r:embed="rId15" cstate="print"/>
          <a:srcRect/>
          <a:stretch>
            <a:fillRect/>
          </a:stretch>
        </p:blipFill>
        <p:spPr bwMode="auto">
          <a:xfrm>
            <a:off x="3971925" y="2286000"/>
            <a:ext cx="1200150" cy="981075"/>
          </a:xfrm>
          <a:prstGeom prst="rect">
            <a:avLst/>
          </a:prstGeom>
          <a:noFill/>
          <a:ln w="9525">
            <a:noFill/>
            <a:miter lim="800000"/>
            <a:headEnd/>
            <a:tailEnd/>
          </a:ln>
        </p:spPr>
      </p:pic>
      <p:pic>
        <p:nvPicPr>
          <p:cNvPr id="7192" name="Picture 24"/>
          <p:cNvPicPr>
            <a:picLocks noChangeAspect="1" noChangeArrowheads="1"/>
          </p:cNvPicPr>
          <p:nvPr/>
        </p:nvPicPr>
        <p:blipFill>
          <a:blip r:embed="rId16" cstate="print"/>
          <a:srcRect/>
          <a:stretch>
            <a:fillRect/>
          </a:stretch>
        </p:blipFill>
        <p:spPr bwMode="auto">
          <a:xfrm>
            <a:off x="5334000" y="5876925"/>
            <a:ext cx="1200150" cy="981075"/>
          </a:xfrm>
          <a:prstGeom prst="rect">
            <a:avLst/>
          </a:prstGeom>
          <a:noFill/>
          <a:ln w="9525">
            <a:noFill/>
            <a:miter lim="800000"/>
            <a:headEnd/>
            <a:tailEnd/>
          </a:ln>
        </p:spPr>
      </p:pic>
      <p:pic>
        <p:nvPicPr>
          <p:cNvPr id="7193" name="Picture 25"/>
          <p:cNvPicPr>
            <a:picLocks noChangeAspect="1" noChangeArrowheads="1"/>
          </p:cNvPicPr>
          <p:nvPr/>
        </p:nvPicPr>
        <p:blipFill>
          <a:blip r:embed="rId17" cstate="print"/>
          <a:srcRect/>
          <a:stretch>
            <a:fillRect/>
          </a:stretch>
        </p:blipFill>
        <p:spPr bwMode="auto">
          <a:xfrm>
            <a:off x="4572000" y="5029200"/>
            <a:ext cx="1200150" cy="981075"/>
          </a:xfrm>
          <a:prstGeom prst="rect">
            <a:avLst/>
          </a:prstGeom>
          <a:noFill/>
          <a:ln w="9525">
            <a:noFill/>
            <a:miter lim="800000"/>
            <a:headEnd/>
            <a:tailEnd/>
          </a:ln>
        </p:spPr>
      </p:pic>
      <p:pic>
        <p:nvPicPr>
          <p:cNvPr id="7194" name="Picture 26"/>
          <p:cNvPicPr>
            <a:picLocks noChangeAspect="1" noChangeArrowheads="1"/>
          </p:cNvPicPr>
          <p:nvPr/>
        </p:nvPicPr>
        <p:blipFill>
          <a:blip r:embed="rId18" cstate="print"/>
          <a:srcRect/>
          <a:stretch>
            <a:fillRect/>
          </a:stretch>
        </p:blipFill>
        <p:spPr bwMode="auto">
          <a:xfrm>
            <a:off x="3971925" y="4114800"/>
            <a:ext cx="1200150" cy="981075"/>
          </a:xfrm>
          <a:prstGeom prst="rect">
            <a:avLst/>
          </a:prstGeom>
          <a:noFill/>
          <a:ln w="9525">
            <a:noFill/>
            <a:miter lim="800000"/>
            <a:headEnd/>
            <a:tailEnd/>
          </a:ln>
        </p:spPr>
      </p:pic>
      <p:pic>
        <p:nvPicPr>
          <p:cNvPr id="7195" name="Picture 27"/>
          <p:cNvPicPr>
            <a:picLocks noChangeAspect="1" noChangeArrowheads="1"/>
          </p:cNvPicPr>
          <p:nvPr/>
        </p:nvPicPr>
        <p:blipFill>
          <a:blip r:embed="rId19" cstate="print"/>
          <a:srcRect/>
          <a:stretch>
            <a:fillRect/>
          </a:stretch>
        </p:blipFill>
        <p:spPr bwMode="auto">
          <a:xfrm>
            <a:off x="3371850" y="3200400"/>
            <a:ext cx="1200150" cy="981075"/>
          </a:xfrm>
          <a:prstGeom prst="rect">
            <a:avLst/>
          </a:prstGeom>
          <a:noFill/>
          <a:ln w="9525">
            <a:noFill/>
            <a:miter lim="800000"/>
            <a:headEnd/>
            <a:tailEnd/>
          </a:ln>
        </p:spPr>
      </p:pic>
      <p:pic>
        <p:nvPicPr>
          <p:cNvPr id="7196" name="Picture 28"/>
          <p:cNvPicPr>
            <a:picLocks noChangeAspect="1" noChangeArrowheads="1"/>
          </p:cNvPicPr>
          <p:nvPr/>
        </p:nvPicPr>
        <p:blipFill>
          <a:blip r:embed="rId20" cstate="print"/>
          <a:srcRect/>
          <a:stretch>
            <a:fillRect/>
          </a:stretch>
        </p:blipFill>
        <p:spPr bwMode="auto">
          <a:xfrm>
            <a:off x="4114800" y="5876925"/>
            <a:ext cx="1200150" cy="981075"/>
          </a:xfrm>
          <a:prstGeom prst="rect">
            <a:avLst/>
          </a:prstGeom>
          <a:noFill/>
          <a:ln w="9525">
            <a:noFill/>
            <a:miter lim="800000"/>
            <a:headEnd/>
            <a:tailEnd/>
          </a:ln>
        </p:spPr>
      </p:pic>
      <p:pic>
        <p:nvPicPr>
          <p:cNvPr id="7197" name="Picture 29"/>
          <p:cNvPicPr>
            <a:picLocks noChangeAspect="1" noChangeArrowheads="1"/>
          </p:cNvPicPr>
          <p:nvPr/>
        </p:nvPicPr>
        <p:blipFill>
          <a:blip r:embed="rId21" cstate="print"/>
          <a:srcRect/>
          <a:stretch>
            <a:fillRect/>
          </a:stretch>
        </p:blipFill>
        <p:spPr bwMode="auto">
          <a:xfrm>
            <a:off x="2819400" y="4114800"/>
            <a:ext cx="1200150" cy="981075"/>
          </a:xfrm>
          <a:prstGeom prst="rect">
            <a:avLst/>
          </a:prstGeom>
          <a:noFill/>
          <a:ln w="9525">
            <a:noFill/>
            <a:miter lim="800000"/>
            <a:headEnd/>
            <a:tailEnd/>
          </a:ln>
        </p:spPr>
      </p:pic>
      <p:pic>
        <p:nvPicPr>
          <p:cNvPr id="7198" name="Picture 30"/>
          <p:cNvPicPr>
            <a:picLocks noChangeAspect="1" noChangeArrowheads="1"/>
          </p:cNvPicPr>
          <p:nvPr/>
        </p:nvPicPr>
        <p:blipFill>
          <a:blip r:embed="rId22" cstate="print"/>
          <a:srcRect/>
          <a:stretch>
            <a:fillRect/>
          </a:stretch>
        </p:blipFill>
        <p:spPr bwMode="auto">
          <a:xfrm>
            <a:off x="2209800" y="3276600"/>
            <a:ext cx="1200150" cy="981075"/>
          </a:xfrm>
          <a:prstGeom prst="rect">
            <a:avLst/>
          </a:prstGeom>
          <a:noFill/>
          <a:ln w="9525">
            <a:noFill/>
            <a:miter lim="800000"/>
            <a:headEnd/>
            <a:tailEnd/>
          </a:ln>
        </p:spPr>
      </p:pic>
      <p:pic>
        <p:nvPicPr>
          <p:cNvPr id="7199" name="Picture 31"/>
          <p:cNvPicPr>
            <a:picLocks noChangeAspect="1" noChangeArrowheads="1"/>
          </p:cNvPicPr>
          <p:nvPr/>
        </p:nvPicPr>
        <p:blipFill>
          <a:blip r:embed="rId23" cstate="print"/>
          <a:srcRect/>
          <a:stretch>
            <a:fillRect/>
          </a:stretch>
        </p:blipFill>
        <p:spPr bwMode="auto">
          <a:xfrm>
            <a:off x="2667000" y="5876925"/>
            <a:ext cx="1200150" cy="981075"/>
          </a:xfrm>
          <a:prstGeom prst="rect">
            <a:avLst/>
          </a:prstGeom>
          <a:noFill/>
          <a:ln w="9525">
            <a:noFill/>
            <a:miter lim="800000"/>
            <a:headEnd/>
            <a:tailEnd/>
          </a:ln>
        </p:spPr>
      </p:pic>
      <p:pic>
        <p:nvPicPr>
          <p:cNvPr id="7200" name="Picture 32"/>
          <p:cNvPicPr>
            <a:picLocks noChangeAspect="1" noChangeArrowheads="1"/>
          </p:cNvPicPr>
          <p:nvPr/>
        </p:nvPicPr>
        <p:blipFill>
          <a:blip r:embed="rId24" cstate="print"/>
          <a:srcRect/>
          <a:stretch>
            <a:fillRect/>
          </a:stretch>
        </p:blipFill>
        <p:spPr bwMode="auto">
          <a:xfrm>
            <a:off x="2305050" y="5105400"/>
            <a:ext cx="1200150" cy="981075"/>
          </a:xfrm>
          <a:prstGeom prst="rect">
            <a:avLst/>
          </a:prstGeom>
          <a:noFill/>
          <a:ln w="9525">
            <a:noFill/>
            <a:miter lim="800000"/>
            <a:headEnd/>
            <a:tailEnd/>
          </a:ln>
        </p:spPr>
      </p:pic>
      <p:pic>
        <p:nvPicPr>
          <p:cNvPr id="7201" name="Picture 33"/>
          <p:cNvPicPr>
            <a:picLocks noChangeAspect="1" noChangeArrowheads="1"/>
          </p:cNvPicPr>
          <p:nvPr/>
        </p:nvPicPr>
        <p:blipFill>
          <a:blip r:embed="rId25" cstate="print"/>
          <a:srcRect/>
          <a:stretch>
            <a:fillRect/>
          </a:stretch>
        </p:blipFill>
        <p:spPr bwMode="auto">
          <a:xfrm>
            <a:off x="1600200" y="4191000"/>
            <a:ext cx="1200150" cy="981075"/>
          </a:xfrm>
          <a:prstGeom prst="rect">
            <a:avLst/>
          </a:prstGeom>
          <a:noFill/>
          <a:ln w="9525">
            <a:noFill/>
            <a:miter lim="800000"/>
            <a:headEnd/>
            <a:tailEnd/>
          </a:ln>
        </p:spPr>
      </p:pic>
      <p:sp>
        <p:nvSpPr>
          <p:cNvPr id="62" name="Freeform 61"/>
          <p:cNvSpPr/>
          <p:nvPr/>
        </p:nvSpPr>
        <p:spPr>
          <a:xfrm>
            <a:off x="-66967" y="167951"/>
            <a:ext cx="9071008" cy="6752988"/>
          </a:xfrm>
          <a:custGeom>
            <a:avLst/>
            <a:gdLst>
              <a:gd name="connsiteX0" fmla="*/ 9071008 w 9071008"/>
              <a:gd name="connsiteY0" fmla="*/ 0 h 6752988"/>
              <a:gd name="connsiteX1" fmla="*/ 9043016 w 9071008"/>
              <a:gd name="connsiteY1" fmla="*/ 65314 h 6752988"/>
              <a:gd name="connsiteX2" fmla="*/ 9015024 w 9071008"/>
              <a:gd name="connsiteY2" fmla="*/ 93306 h 6752988"/>
              <a:gd name="connsiteX3" fmla="*/ 8949710 w 9071008"/>
              <a:gd name="connsiteY3" fmla="*/ 167951 h 6752988"/>
              <a:gd name="connsiteX4" fmla="*/ 8921718 w 9071008"/>
              <a:gd name="connsiteY4" fmla="*/ 186612 h 6752988"/>
              <a:gd name="connsiteX5" fmla="*/ 8884396 w 9071008"/>
              <a:gd name="connsiteY5" fmla="*/ 214604 h 6752988"/>
              <a:gd name="connsiteX6" fmla="*/ 8828412 w 9071008"/>
              <a:gd name="connsiteY6" fmla="*/ 251927 h 6752988"/>
              <a:gd name="connsiteX7" fmla="*/ 8800420 w 9071008"/>
              <a:gd name="connsiteY7" fmla="*/ 279918 h 6752988"/>
              <a:gd name="connsiteX8" fmla="*/ 8725775 w 9071008"/>
              <a:gd name="connsiteY8" fmla="*/ 317241 h 6752988"/>
              <a:gd name="connsiteX9" fmla="*/ 8641800 w 9071008"/>
              <a:gd name="connsiteY9" fmla="*/ 363894 h 6752988"/>
              <a:gd name="connsiteX10" fmla="*/ 8501840 w 9071008"/>
              <a:gd name="connsiteY10" fmla="*/ 401216 h 6752988"/>
              <a:gd name="connsiteX11" fmla="*/ 8464518 w 9071008"/>
              <a:gd name="connsiteY11" fmla="*/ 419878 h 6752988"/>
              <a:gd name="connsiteX12" fmla="*/ 8427196 w 9071008"/>
              <a:gd name="connsiteY12" fmla="*/ 429208 h 6752988"/>
              <a:gd name="connsiteX13" fmla="*/ 8399204 w 9071008"/>
              <a:gd name="connsiteY13" fmla="*/ 447869 h 6752988"/>
              <a:gd name="connsiteX14" fmla="*/ 8361881 w 9071008"/>
              <a:gd name="connsiteY14" fmla="*/ 457200 h 6752988"/>
              <a:gd name="connsiteX15" fmla="*/ 8287236 w 9071008"/>
              <a:gd name="connsiteY15" fmla="*/ 503853 h 6752988"/>
              <a:gd name="connsiteX16" fmla="*/ 8221922 w 9071008"/>
              <a:gd name="connsiteY16" fmla="*/ 522514 h 6752988"/>
              <a:gd name="connsiteX17" fmla="*/ 8193930 w 9071008"/>
              <a:gd name="connsiteY17" fmla="*/ 541176 h 6752988"/>
              <a:gd name="connsiteX18" fmla="*/ 8137947 w 9071008"/>
              <a:gd name="connsiteY18" fmla="*/ 559837 h 6752988"/>
              <a:gd name="connsiteX19" fmla="*/ 8035310 w 9071008"/>
              <a:gd name="connsiteY19" fmla="*/ 615820 h 6752988"/>
              <a:gd name="connsiteX20" fmla="*/ 7997987 w 9071008"/>
              <a:gd name="connsiteY20" fmla="*/ 634482 h 6752988"/>
              <a:gd name="connsiteX21" fmla="*/ 7923343 w 9071008"/>
              <a:gd name="connsiteY21" fmla="*/ 690465 h 6752988"/>
              <a:gd name="connsiteX22" fmla="*/ 7876689 w 9071008"/>
              <a:gd name="connsiteY22" fmla="*/ 737118 h 6752988"/>
              <a:gd name="connsiteX23" fmla="*/ 7811375 w 9071008"/>
              <a:gd name="connsiteY23" fmla="*/ 783771 h 6752988"/>
              <a:gd name="connsiteX24" fmla="*/ 7774053 w 9071008"/>
              <a:gd name="connsiteY24" fmla="*/ 802433 h 6752988"/>
              <a:gd name="connsiteX25" fmla="*/ 7708738 w 9071008"/>
              <a:gd name="connsiteY25" fmla="*/ 839755 h 6752988"/>
              <a:gd name="connsiteX26" fmla="*/ 7606102 w 9071008"/>
              <a:gd name="connsiteY26" fmla="*/ 914400 h 6752988"/>
              <a:gd name="connsiteX27" fmla="*/ 7578110 w 9071008"/>
              <a:gd name="connsiteY27" fmla="*/ 933061 h 6752988"/>
              <a:gd name="connsiteX28" fmla="*/ 7550118 w 9071008"/>
              <a:gd name="connsiteY28" fmla="*/ 951722 h 6752988"/>
              <a:gd name="connsiteX29" fmla="*/ 7512796 w 9071008"/>
              <a:gd name="connsiteY29" fmla="*/ 970384 h 6752988"/>
              <a:gd name="connsiteX30" fmla="*/ 7466143 w 9071008"/>
              <a:gd name="connsiteY30" fmla="*/ 998376 h 6752988"/>
              <a:gd name="connsiteX31" fmla="*/ 7438151 w 9071008"/>
              <a:gd name="connsiteY31" fmla="*/ 1017037 h 6752988"/>
              <a:gd name="connsiteX32" fmla="*/ 7363506 w 9071008"/>
              <a:gd name="connsiteY32" fmla="*/ 1054359 h 6752988"/>
              <a:gd name="connsiteX33" fmla="*/ 7335514 w 9071008"/>
              <a:gd name="connsiteY33" fmla="*/ 1063690 h 6752988"/>
              <a:gd name="connsiteX34" fmla="*/ 7270200 w 9071008"/>
              <a:gd name="connsiteY34" fmla="*/ 1101012 h 6752988"/>
              <a:gd name="connsiteX35" fmla="*/ 7232877 w 9071008"/>
              <a:gd name="connsiteY35" fmla="*/ 1110343 h 6752988"/>
              <a:gd name="connsiteX36" fmla="*/ 7204885 w 9071008"/>
              <a:gd name="connsiteY36" fmla="*/ 1119673 h 6752988"/>
              <a:gd name="connsiteX37" fmla="*/ 7186224 w 9071008"/>
              <a:gd name="connsiteY37" fmla="*/ 1138335 h 6752988"/>
              <a:gd name="connsiteX38" fmla="*/ 7083587 w 9071008"/>
              <a:gd name="connsiteY38" fmla="*/ 1175657 h 6752988"/>
              <a:gd name="connsiteX39" fmla="*/ 7055596 w 9071008"/>
              <a:gd name="connsiteY39" fmla="*/ 1184988 h 6752988"/>
              <a:gd name="connsiteX40" fmla="*/ 6999612 w 9071008"/>
              <a:gd name="connsiteY40" fmla="*/ 1212980 h 6752988"/>
              <a:gd name="connsiteX41" fmla="*/ 6943628 w 9071008"/>
              <a:gd name="connsiteY41" fmla="*/ 1231641 h 6752988"/>
              <a:gd name="connsiteX42" fmla="*/ 6896975 w 9071008"/>
              <a:gd name="connsiteY42" fmla="*/ 1250302 h 6752988"/>
              <a:gd name="connsiteX43" fmla="*/ 6840991 w 9071008"/>
              <a:gd name="connsiteY43" fmla="*/ 1259633 h 6752988"/>
              <a:gd name="connsiteX44" fmla="*/ 6803669 w 9071008"/>
              <a:gd name="connsiteY44" fmla="*/ 1278294 h 6752988"/>
              <a:gd name="connsiteX45" fmla="*/ 6729024 w 9071008"/>
              <a:gd name="connsiteY45" fmla="*/ 1287625 h 6752988"/>
              <a:gd name="connsiteX46" fmla="*/ 6682371 w 9071008"/>
              <a:gd name="connsiteY46" fmla="*/ 1296955 h 6752988"/>
              <a:gd name="connsiteX47" fmla="*/ 6589065 w 9071008"/>
              <a:gd name="connsiteY47" fmla="*/ 1324947 h 6752988"/>
              <a:gd name="connsiteX48" fmla="*/ 6561073 w 9071008"/>
              <a:gd name="connsiteY48" fmla="*/ 1334278 h 6752988"/>
              <a:gd name="connsiteX49" fmla="*/ 6477098 w 9071008"/>
              <a:gd name="connsiteY49" fmla="*/ 1343608 h 6752988"/>
              <a:gd name="connsiteX50" fmla="*/ 6430445 w 9071008"/>
              <a:gd name="connsiteY50" fmla="*/ 1352939 h 6752988"/>
              <a:gd name="connsiteX51" fmla="*/ 6365130 w 9071008"/>
              <a:gd name="connsiteY51" fmla="*/ 1362269 h 6752988"/>
              <a:gd name="connsiteX52" fmla="*/ 6271824 w 9071008"/>
              <a:gd name="connsiteY52" fmla="*/ 1390261 h 6752988"/>
              <a:gd name="connsiteX53" fmla="*/ 6243832 w 9071008"/>
              <a:gd name="connsiteY53" fmla="*/ 1399592 h 6752988"/>
              <a:gd name="connsiteX54" fmla="*/ 6215840 w 9071008"/>
              <a:gd name="connsiteY54" fmla="*/ 1408922 h 6752988"/>
              <a:gd name="connsiteX55" fmla="*/ 6122534 w 9071008"/>
              <a:gd name="connsiteY55" fmla="*/ 1436914 h 6752988"/>
              <a:gd name="connsiteX56" fmla="*/ 6094543 w 9071008"/>
              <a:gd name="connsiteY56" fmla="*/ 1446245 h 6752988"/>
              <a:gd name="connsiteX57" fmla="*/ 6047889 w 9071008"/>
              <a:gd name="connsiteY57" fmla="*/ 1455576 h 6752988"/>
              <a:gd name="connsiteX58" fmla="*/ 6001236 w 9071008"/>
              <a:gd name="connsiteY58" fmla="*/ 1483567 h 6752988"/>
              <a:gd name="connsiteX59" fmla="*/ 5926591 w 9071008"/>
              <a:gd name="connsiteY59" fmla="*/ 1502229 h 6752988"/>
              <a:gd name="connsiteX60" fmla="*/ 5879938 w 9071008"/>
              <a:gd name="connsiteY60" fmla="*/ 1520890 h 6752988"/>
              <a:gd name="connsiteX61" fmla="*/ 5814624 w 9071008"/>
              <a:gd name="connsiteY61" fmla="*/ 1558212 h 6752988"/>
              <a:gd name="connsiteX62" fmla="*/ 5749310 w 9071008"/>
              <a:gd name="connsiteY62" fmla="*/ 1586204 h 6752988"/>
              <a:gd name="connsiteX63" fmla="*/ 5721318 w 9071008"/>
              <a:gd name="connsiteY63" fmla="*/ 1604865 h 6752988"/>
              <a:gd name="connsiteX64" fmla="*/ 5683996 w 9071008"/>
              <a:gd name="connsiteY64" fmla="*/ 1623527 h 6752988"/>
              <a:gd name="connsiteX65" fmla="*/ 5665334 w 9071008"/>
              <a:gd name="connsiteY65" fmla="*/ 1642188 h 6752988"/>
              <a:gd name="connsiteX66" fmla="*/ 5581359 w 9071008"/>
              <a:gd name="connsiteY66" fmla="*/ 1670180 h 6752988"/>
              <a:gd name="connsiteX67" fmla="*/ 5534706 w 9071008"/>
              <a:gd name="connsiteY67" fmla="*/ 1698171 h 6752988"/>
              <a:gd name="connsiteX68" fmla="*/ 5506714 w 9071008"/>
              <a:gd name="connsiteY68" fmla="*/ 1707502 h 6752988"/>
              <a:gd name="connsiteX69" fmla="*/ 5478722 w 9071008"/>
              <a:gd name="connsiteY69" fmla="*/ 1726163 h 6752988"/>
              <a:gd name="connsiteX70" fmla="*/ 5394747 w 9071008"/>
              <a:gd name="connsiteY70" fmla="*/ 1754155 h 6752988"/>
              <a:gd name="connsiteX71" fmla="*/ 5348094 w 9071008"/>
              <a:gd name="connsiteY71" fmla="*/ 1782147 h 6752988"/>
              <a:gd name="connsiteX72" fmla="*/ 5292110 w 9071008"/>
              <a:gd name="connsiteY72" fmla="*/ 1800808 h 6752988"/>
              <a:gd name="connsiteX73" fmla="*/ 5245457 w 9071008"/>
              <a:gd name="connsiteY73" fmla="*/ 1819469 h 6752988"/>
              <a:gd name="connsiteX74" fmla="*/ 5217465 w 9071008"/>
              <a:gd name="connsiteY74" fmla="*/ 1828800 h 6752988"/>
              <a:gd name="connsiteX75" fmla="*/ 5124159 w 9071008"/>
              <a:gd name="connsiteY75" fmla="*/ 1875453 h 6752988"/>
              <a:gd name="connsiteX76" fmla="*/ 5096167 w 9071008"/>
              <a:gd name="connsiteY76" fmla="*/ 1894114 h 6752988"/>
              <a:gd name="connsiteX77" fmla="*/ 5040183 w 9071008"/>
              <a:gd name="connsiteY77" fmla="*/ 1912776 h 6752988"/>
              <a:gd name="connsiteX78" fmla="*/ 4974869 w 9071008"/>
              <a:gd name="connsiteY78" fmla="*/ 1950098 h 6752988"/>
              <a:gd name="connsiteX79" fmla="*/ 4946877 w 9071008"/>
              <a:gd name="connsiteY79" fmla="*/ 1968759 h 6752988"/>
              <a:gd name="connsiteX80" fmla="*/ 4909555 w 9071008"/>
              <a:gd name="connsiteY80" fmla="*/ 1978090 h 6752988"/>
              <a:gd name="connsiteX81" fmla="*/ 4872232 w 9071008"/>
              <a:gd name="connsiteY81" fmla="*/ 1996751 h 6752988"/>
              <a:gd name="connsiteX82" fmla="*/ 4825579 w 9071008"/>
              <a:gd name="connsiteY82" fmla="*/ 2015412 h 6752988"/>
              <a:gd name="connsiteX83" fmla="*/ 4788257 w 9071008"/>
              <a:gd name="connsiteY83" fmla="*/ 2043404 h 6752988"/>
              <a:gd name="connsiteX84" fmla="*/ 4732273 w 9071008"/>
              <a:gd name="connsiteY84" fmla="*/ 2062065 h 6752988"/>
              <a:gd name="connsiteX85" fmla="*/ 4648298 w 9071008"/>
              <a:gd name="connsiteY85" fmla="*/ 2099388 h 6752988"/>
              <a:gd name="connsiteX86" fmla="*/ 4620306 w 9071008"/>
              <a:gd name="connsiteY86" fmla="*/ 2108718 h 6752988"/>
              <a:gd name="connsiteX87" fmla="*/ 4564322 w 9071008"/>
              <a:gd name="connsiteY87" fmla="*/ 2136710 h 6752988"/>
              <a:gd name="connsiteX88" fmla="*/ 4452355 w 9071008"/>
              <a:gd name="connsiteY88" fmla="*/ 2164702 h 6752988"/>
              <a:gd name="connsiteX89" fmla="*/ 4415032 w 9071008"/>
              <a:gd name="connsiteY89" fmla="*/ 2183363 h 6752988"/>
              <a:gd name="connsiteX90" fmla="*/ 4312396 w 9071008"/>
              <a:gd name="connsiteY90" fmla="*/ 2211355 h 6752988"/>
              <a:gd name="connsiteX91" fmla="*/ 4256412 w 9071008"/>
              <a:gd name="connsiteY91" fmla="*/ 2239347 h 6752988"/>
              <a:gd name="connsiteX92" fmla="*/ 4219089 w 9071008"/>
              <a:gd name="connsiteY92" fmla="*/ 2258008 h 6752988"/>
              <a:gd name="connsiteX93" fmla="*/ 4163106 w 9071008"/>
              <a:gd name="connsiteY93" fmla="*/ 2276669 h 6752988"/>
              <a:gd name="connsiteX94" fmla="*/ 4135114 w 9071008"/>
              <a:gd name="connsiteY94" fmla="*/ 2286000 h 6752988"/>
              <a:gd name="connsiteX95" fmla="*/ 4079130 w 9071008"/>
              <a:gd name="connsiteY95" fmla="*/ 2323322 h 6752988"/>
              <a:gd name="connsiteX96" fmla="*/ 3995155 w 9071008"/>
              <a:gd name="connsiteY96" fmla="*/ 2369976 h 6752988"/>
              <a:gd name="connsiteX97" fmla="*/ 3967163 w 9071008"/>
              <a:gd name="connsiteY97" fmla="*/ 2388637 h 6752988"/>
              <a:gd name="connsiteX98" fmla="*/ 3939171 w 9071008"/>
              <a:gd name="connsiteY98" fmla="*/ 2416629 h 6752988"/>
              <a:gd name="connsiteX99" fmla="*/ 3873857 w 9071008"/>
              <a:gd name="connsiteY99" fmla="*/ 2463282 h 6752988"/>
              <a:gd name="connsiteX100" fmla="*/ 3789881 w 9071008"/>
              <a:gd name="connsiteY100" fmla="*/ 2537927 h 6752988"/>
              <a:gd name="connsiteX101" fmla="*/ 3752559 w 9071008"/>
              <a:gd name="connsiteY101" fmla="*/ 2565918 h 6752988"/>
              <a:gd name="connsiteX102" fmla="*/ 3715236 w 9071008"/>
              <a:gd name="connsiteY102" fmla="*/ 2575249 h 6752988"/>
              <a:gd name="connsiteX103" fmla="*/ 3668583 w 9071008"/>
              <a:gd name="connsiteY103" fmla="*/ 2621902 h 6752988"/>
              <a:gd name="connsiteX104" fmla="*/ 3621930 w 9071008"/>
              <a:gd name="connsiteY104" fmla="*/ 2659225 h 6752988"/>
              <a:gd name="connsiteX105" fmla="*/ 3584608 w 9071008"/>
              <a:gd name="connsiteY105" fmla="*/ 2687216 h 6752988"/>
              <a:gd name="connsiteX106" fmla="*/ 3519294 w 9071008"/>
              <a:gd name="connsiteY106" fmla="*/ 2752531 h 6752988"/>
              <a:gd name="connsiteX107" fmla="*/ 3472640 w 9071008"/>
              <a:gd name="connsiteY107" fmla="*/ 2799184 h 6752988"/>
              <a:gd name="connsiteX108" fmla="*/ 3444649 w 9071008"/>
              <a:gd name="connsiteY108" fmla="*/ 2827176 h 6752988"/>
              <a:gd name="connsiteX109" fmla="*/ 3425987 w 9071008"/>
              <a:gd name="connsiteY109" fmla="*/ 2864498 h 6752988"/>
              <a:gd name="connsiteX110" fmla="*/ 3379334 w 9071008"/>
              <a:gd name="connsiteY110" fmla="*/ 2911151 h 6752988"/>
              <a:gd name="connsiteX111" fmla="*/ 3360673 w 9071008"/>
              <a:gd name="connsiteY111" fmla="*/ 2939143 h 6752988"/>
              <a:gd name="connsiteX112" fmla="*/ 3323351 w 9071008"/>
              <a:gd name="connsiteY112" fmla="*/ 2967135 h 6752988"/>
              <a:gd name="connsiteX113" fmla="*/ 3258036 w 9071008"/>
              <a:gd name="connsiteY113" fmla="*/ 3032449 h 6752988"/>
              <a:gd name="connsiteX114" fmla="*/ 3239375 w 9071008"/>
              <a:gd name="connsiteY114" fmla="*/ 3060441 h 6752988"/>
              <a:gd name="connsiteX115" fmla="*/ 3183391 w 9071008"/>
              <a:gd name="connsiteY115" fmla="*/ 3079102 h 6752988"/>
              <a:gd name="connsiteX116" fmla="*/ 3155400 w 9071008"/>
              <a:gd name="connsiteY116" fmla="*/ 3097763 h 6752988"/>
              <a:gd name="connsiteX117" fmla="*/ 3127408 w 9071008"/>
              <a:gd name="connsiteY117" fmla="*/ 3107094 h 6752988"/>
              <a:gd name="connsiteX118" fmla="*/ 3090085 w 9071008"/>
              <a:gd name="connsiteY118" fmla="*/ 3125755 h 6752988"/>
              <a:gd name="connsiteX119" fmla="*/ 3062094 w 9071008"/>
              <a:gd name="connsiteY119" fmla="*/ 3144416 h 6752988"/>
              <a:gd name="connsiteX120" fmla="*/ 3024771 w 9071008"/>
              <a:gd name="connsiteY120" fmla="*/ 3153747 h 6752988"/>
              <a:gd name="connsiteX121" fmla="*/ 2968787 w 9071008"/>
              <a:gd name="connsiteY121" fmla="*/ 3172408 h 6752988"/>
              <a:gd name="connsiteX122" fmla="*/ 2903473 w 9071008"/>
              <a:gd name="connsiteY122" fmla="*/ 3200400 h 6752988"/>
              <a:gd name="connsiteX123" fmla="*/ 2866151 w 9071008"/>
              <a:gd name="connsiteY123" fmla="*/ 3219061 h 6752988"/>
              <a:gd name="connsiteX124" fmla="*/ 2754183 w 9071008"/>
              <a:gd name="connsiteY124" fmla="*/ 3256384 h 6752988"/>
              <a:gd name="connsiteX125" fmla="*/ 2688869 w 9071008"/>
              <a:gd name="connsiteY125" fmla="*/ 3284376 h 6752988"/>
              <a:gd name="connsiteX126" fmla="*/ 2623555 w 9071008"/>
              <a:gd name="connsiteY126" fmla="*/ 3303037 h 6752988"/>
              <a:gd name="connsiteX127" fmla="*/ 2576902 w 9071008"/>
              <a:gd name="connsiteY127" fmla="*/ 3321698 h 6752988"/>
              <a:gd name="connsiteX128" fmla="*/ 2502257 w 9071008"/>
              <a:gd name="connsiteY128" fmla="*/ 3340359 h 6752988"/>
              <a:gd name="connsiteX129" fmla="*/ 2446273 w 9071008"/>
              <a:gd name="connsiteY129" fmla="*/ 3387012 h 6752988"/>
              <a:gd name="connsiteX130" fmla="*/ 2418281 w 9071008"/>
              <a:gd name="connsiteY130" fmla="*/ 3396343 h 6752988"/>
              <a:gd name="connsiteX131" fmla="*/ 2399620 w 9071008"/>
              <a:gd name="connsiteY131" fmla="*/ 3424335 h 6752988"/>
              <a:gd name="connsiteX132" fmla="*/ 2352967 w 9071008"/>
              <a:gd name="connsiteY132" fmla="*/ 3452327 h 6752988"/>
              <a:gd name="connsiteX133" fmla="*/ 2334306 w 9071008"/>
              <a:gd name="connsiteY133" fmla="*/ 3480318 h 6752988"/>
              <a:gd name="connsiteX134" fmla="*/ 2296983 w 9071008"/>
              <a:gd name="connsiteY134" fmla="*/ 3517641 h 6752988"/>
              <a:gd name="connsiteX135" fmla="*/ 2250330 w 9071008"/>
              <a:gd name="connsiteY135" fmla="*/ 3573625 h 6752988"/>
              <a:gd name="connsiteX136" fmla="*/ 2213008 w 9071008"/>
              <a:gd name="connsiteY136" fmla="*/ 3620278 h 6752988"/>
              <a:gd name="connsiteX137" fmla="*/ 2185016 w 9071008"/>
              <a:gd name="connsiteY137" fmla="*/ 3657600 h 6752988"/>
              <a:gd name="connsiteX138" fmla="*/ 2119702 w 9071008"/>
              <a:gd name="connsiteY138" fmla="*/ 3750906 h 6752988"/>
              <a:gd name="connsiteX139" fmla="*/ 2091710 w 9071008"/>
              <a:gd name="connsiteY139" fmla="*/ 3806890 h 6752988"/>
              <a:gd name="connsiteX140" fmla="*/ 2035726 w 9071008"/>
              <a:gd name="connsiteY140" fmla="*/ 3853543 h 6752988"/>
              <a:gd name="connsiteX141" fmla="*/ 2017065 w 9071008"/>
              <a:gd name="connsiteY141" fmla="*/ 3881535 h 6752988"/>
              <a:gd name="connsiteX142" fmla="*/ 1989073 w 9071008"/>
              <a:gd name="connsiteY142" fmla="*/ 3909527 h 6752988"/>
              <a:gd name="connsiteX143" fmla="*/ 1961081 w 9071008"/>
              <a:gd name="connsiteY143" fmla="*/ 3946849 h 6752988"/>
              <a:gd name="connsiteX144" fmla="*/ 1905098 w 9071008"/>
              <a:gd name="connsiteY144" fmla="*/ 3993502 h 6752988"/>
              <a:gd name="connsiteX145" fmla="*/ 1849114 w 9071008"/>
              <a:gd name="connsiteY145" fmla="*/ 4049486 h 6752988"/>
              <a:gd name="connsiteX146" fmla="*/ 1793130 w 9071008"/>
              <a:gd name="connsiteY146" fmla="*/ 4086808 h 6752988"/>
              <a:gd name="connsiteX147" fmla="*/ 1774469 w 9071008"/>
              <a:gd name="connsiteY147" fmla="*/ 4114800 h 6752988"/>
              <a:gd name="connsiteX148" fmla="*/ 1746477 w 9071008"/>
              <a:gd name="connsiteY148" fmla="*/ 4133461 h 6752988"/>
              <a:gd name="connsiteX149" fmla="*/ 1709155 w 9071008"/>
              <a:gd name="connsiteY149" fmla="*/ 4161453 h 6752988"/>
              <a:gd name="connsiteX150" fmla="*/ 1671832 w 9071008"/>
              <a:gd name="connsiteY150" fmla="*/ 4180114 h 6752988"/>
              <a:gd name="connsiteX151" fmla="*/ 1634510 w 9071008"/>
              <a:gd name="connsiteY151" fmla="*/ 4208106 h 6752988"/>
              <a:gd name="connsiteX152" fmla="*/ 1606518 w 9071008"/>
              <a:gd name="connsiteY152" fmla="*/ 4217437 h 6752988"/>
              <a:gd name="connsiteX153" fmla="*/ 1485220 w 9071008"/>
              <a:gd name="connsiteY153" fmla="*/ 4273420 h 6752988"/>
              <a:gd name="connsiteX154" fmla="*/ 1466559 w 9071008"/>
              <a:gd name="connsiteY154" fmla="*/ 4292082 h 6752988"/>
              <a:gd name="connsiteX155" fmla="*/ 1382583 w 9071008"/>
              <a:gd name="connsiteY155" fmla="*/ 4338735 h 6752988"/>
              <a:gd name="connsiteX156" fmla="*/ 1354591 w 9071008"/>
              <a:gd name="connsiteY156" fmla="*/ 4348065 h 6752988"/>
              <a:gd name="connsiteX157" fmla="*/ 1307938 w 9071008"/>
              <a:gd name="connsiteY157" fmla="*/ 4366727 h 6752988"/>
              <a:gd name="connsiteX158" fmla="*/ 1279947 w 9071008"/>
              <a:gd name="connsiteY158" fmla="*/ 4385388 h 6752988"/>
              <a:gd name="connsiteX159" fmla="*/ 1149318 w 9071008"/>
              <a:gd name="connsiteY159" fmla="*/ 4441371 h 6752988"/>
              <a:gd name="connsiteX160" fmla="*/ 1093334 w 9071008"/>
              <a:gd name="connsiteY160" fmla="*/ 4478694 h 6752988"/>
              <a:gd name="connsiteX161" fmla="*/ 1046681 w 9071008"/>
              <a:gd name="connsiteY161" fmla="*/ 4516016 h 6752988"/>
              <a:gd name="connsiteX162" fmla="*/ 1009359 w 9071008"/>
              <a:gd name="connsiteY162" fmla="*/ 4534678 h 6752988"/>
              <a:gd name="connsiteX163" fmla="*/ 981367 w 9071008"/>
              <a:gd name="connsiteY163" fmla="*/ 4562669 h 6752988"/>
              <a:gd name="connsiteX164" fmla="*/ 953375 w 9071008"/>
              <a:gd name="connsiteY164" fmla="*/ 4581331 h 6752988"/>
              <a:gd name="connsiteX165" fmla="*/ 888061 w 9071008"/>
              <a:gd name="connsiteY165" fmla="*/ 4627984 h 6752988"/>
              <a:gd name="connsiteX166" fmla="*/ 869400 w 9071008"/>
              <a:gd name="connsiteY166" fmla="*/ 4655976 h 6752988"/>
              <a:gd name="connsiteX167" fmla="*/ 841408 w 9071008"/>
              <a:gd name="connsiteY167" fmla="*/ 4665306 h 6752988"/>
              <a:gd name="connsiteX168" fmla="*/ 785424 w 9071008"/>
              <a:gd name="connsiteY168" fmla="*/ 4702629 h 6752988"/>
              <a:gd name="connsiteX169" fmla="*/ 710779 w 9071008"/>
              <a:gd name="connsiteY169" fmla="*/ 4767943 h 6752988"/>
              <a:gd name="connsiteX170" fmla="*/ 682787 w 9071008"/>
              <a:gd name="connsiteY170" fmla="*/ 4777273 h 6752988"/>
              <a:gd name="connsiteX171" fmla="*/ 664126 w 9071008"/>
              <a:gd name="connsiteY171" fmla="*/ 4795935 h 6752988"/>
              <a:gd name="connsiteX172" fmla="*/ 626804 w 9071008"/>
              <a:gd name="connsiteY172" fmla="*/ 4814596 h 6752988"/>
              <a:gd name="connsiteX173" fmla="*/ 598812 w 9071008"/>
              <a:gd name="connsiteY173" fmla="*/ 4833257 h 6752988"/>
              <a:gd name="connsiteX174" fmla="*/ 561489 w 9071008"/>
              <a:gd name="connsiteY174" fmla="*/ 4861249 h 6752988"/>
              <a:gd name="connsiteX175" fmla="*/ 533498 w 9071008"/>
              <a:gd name="connsiteY175" fmla="*/ 4889241 h 6752988"/>
              <a:gd name="connsiteX176" fmla="*/ 505506 w 9071008"/>
              <a:gd name="connsiteY176" fmla="*/ 4898571 h 6752988"/>
              <a:gd name="connsiteX177" fmla="*/ 486845 w 9071008"/>
              <a:gd name="connsiteY177" fmla="*/ 4917233 h 6752988"/>
              <a:gd name="connsiteX178" fmla="*/ 421530 w 9071008"/>
              <a:gd name="connsiteY178" fmla="*/ 4963886 h 6752988"/>
              <a:gd name="connsiteX179" fmla="*/ 337555 w 9071008"/>
              <a:gd name="connsiteY179" fmla="*/ 5029200 h 6752988"/>
              <a:gd name="connsiteX180" fmla="*/ 272240 w 9071008"/>
              <a:gd name="connsiteY180" fmla="*/ 5113176 h 6752988"/>
              <a:gd name="connsiteX181" fmla="*/ 234918 w 9071008"/>
              <a:gd name="connsiteY181" fmla="*/ 5187820 h 6752988"/>
              <a:gd name="connsiteX182" fmla="*/ 188265 w 9071008"/>
              <a:gd name="connsiteY182" fmla="*/ 5234473 h 6752988"/>
              <a:gd name="connsiteX183" fmla="*/ 150943 w 9071008"/>
              <a:gd name="connsiteY183" fmla="*/ 5243804 h 6752988"/>
              <a:gd name="connsiteX184" fmla="*/ 122951 w 9071008"/>
              <a:gd name="connsiteY184" fmla="*/ 5262465 h 6752988"/>
              <a:gd name="connsiteX185" fmla="*/ 66967 w 9071008"/>
              <a:gd name="connsiteY185" fmla="*/ 5318449 h 6752988"/>
              <a:gd name="connsiteX186" fmla="*/ 48306 w 9071008"/>
              <a:gd name="connsiteY186" fmla="*/ 5439747 h 6752988"/>
              <a:gd name="connsiteX187" fmla="*/ 29645 w 9071008"/>
              <a:gd name="connsiteY187" fmla="*/ 5617029 h 6752988"/>
              <a:gd name="connsiteX188" fmla="*/ 20314 w 9071008"/>
              <a:gd name="connsiteY188" fmla="*/ 5812971 h 6752988"/>
              <a:gd name="connsiteX189" fmla="*/ 20314 w 9071008"/>
              <a:gd name="connsiteY189" fmla="*/ 6027576 h 6752988"/>
              <a:gd name="connsiteX190" fmla="*/ 29645 w 9071008"/>
              <a:gd name="connsiteY190" fmla="*/ 6083559 h 6752988"/>
              <a:gd name="connsiteX191" fmla="*/ 48306 w 9071008"/>
              <a:gd name="connsiteY191" fmla="*/ 6111551 h 6752988"/>
              <a:gd name="connsiteX192" fmla="*/ 76298 w 9071008"/>
              <a:gd name="connsiteY192" fmla="*/ 6176865 h 6752988"/>
              <a:gd name="connsiteX193" fmla="*/ 94959 w 9071008"/>
              <a:gd name="connsiteY193" fmla="*/ 6204857 h 6752988"/>
              <a:gd name="connsiteX194" fmla="*/ 160273 w 9071008"/>
              <a:gd name="connsiteY194" fmla="*/ 6288833 h 6752988"/>
              <a:gd name="connsiteX195" fmla="*/ 178934 w 9071008"/>
              <a:gd name="connsiteY195" fmla="*/ 6316825 h 6752988"/>
              <a:gd name="connsiteX196" fmla="*/ 225587 w 9071008"/>
              <a:gd name="connsiteY196" fmla="*/ 6363478 h 6752988"/>
              <a:gd name="connsiteX197" fmla="*/ 244249 w 9071008"/>
              <a:gd name="connsiteY197" fmla="*/ 6428792 h 6752988"/>
              <a:gd name="connsiteX198" fmla="*/ 262910 w 9071008"/>
              <a:gd name="connsiteY198" fmla="*/ 6456784 h 6752988"/>
              <a:gd name="connsiteX199" fmla="*/ 281571 w 9071008"/>
              <a:gd name="connsiteY199" fmla="*/ 6494106 h 6752988"/>
              <a:gd name="connsiteX200" fmla="*/ 328224 w 9071008"/>
              <a:gd name="connsiteY200" fmla="*/ 6578082 h 6752988"/>
              <a:gd name="connsiteX201" fmla="*/ 384208 w 9071008"/>
              <a:gd name="connsiteY201" fmla="*/ 6615404 h 6752988"/>
              <a:gd name="connsiteX202" fmla="*/ 412200 w 9071008"/>
              <a:gd name="connsiteY202" fmla="*/ 6634065 h 6752988"/>
              <a:gd name="connsiteX203" fmla="*/ 496175 w 9071008"/>
              <a:gd name="connsiteY203" fmla="*/ 6652727 h 6752988"/>
              <a:gd name="connsiteX204" fmla="*/ 533498 w 9071008"/>
              <a:gd name="connsiteY204" fmla="*/ 6662057 h 6752988"/>
              <a:gd name="connsiteX205" fmla="*/ 673457 w 9071008"/>
              <a:gd name="connsiteY205" fmla="*/ 6680718 h 6752988"/>
              <a:gd name="connsiteX206" fmla="*/ 729440 w 9071008"/>
              <a:gd name="connsiteY206" fmla="*/ 6699380 h 6752988"/>
              <a:gd name="connsiteX207" fmla="*/ 794755 w 9071008"/>
              <a:gd name="connsiteY207" fmla="*/ 6718041 h 6752988"/>
              <a:gd name="connsiteX208" fmla="*/ 878730 w 9071008"/>
              <a:gd name="connsiteY208" fmla="*/ 6727371 h 6752988"/>
              <a:gd name="connsiteX209" fmla="*/ 916053 w 9071008"/>
              <a:gd name="connsiteY209" fmla="*/ 6746033 h 6752988"/>
              <a:gd name="connsiteX210" fmla="*/ 888061 w 9071008"/>
              <a:gd name="connsiteY210" fmla="*/ 6736702 h 675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9071008" h="6752988">
                <a:moveTo>
                  <a:pt x="9071008" y="0"/>
                </a:moveTo>
                <a:cubicBezTo>
                  <a:pt x="9063394" y="22842"/>
                  <a:pt x="9057428" y="45138"/>
                  <a:pt x="9043016" y="65314"/>
                </a:cubicBezTo>
                <a:cubicBezTo>
                  <a:pt x="9035346" y="76052"/>
                  <a:pt x="9023612" y="83287"/>
                  <a:pt x="9015024" y="93306"/>
                </a:cubicBezTo>
                <a:cubicBezTo>
                  <a:pt x="8975431" y="139498"/>
                  <a:pt x="8999210" y="125522"/>
                  <a:pt x="8949710" y="167951"/>
                </a:cubicBezTo>
                <a:cubicBezTo>
                  <a:pt x="8941196" y="175249"/>
                  <a:pt x="8930843" y="180094"/>
                  <a:pt x="8921718" y="186612"/>
                </a:cubicBezTo>
                <a:cubicBezTo>
                  <a:pt x="8909064" y="195651"/>
                  <a:pt x="8897136" y="205686"/>
                  <a:pt x="8884396" y="214604"/>
                </a:cubicBezTo>
                <a:cubicBezTo>
                  <a:pt x="8866022" y="227466"/>
                  <a:pt x="8844271" y="236068"/>
                  <a:pt x="8828412" y="251927"/>
                </a:cubicBezTo>
                <a:cubicBezTo>
                  <a:pt x="8819081" y="261257"/>
                  <a:pt x="8811552" y="272834"/>
                  <a:pt x="8800420" y="279918"/>
                </a:cubicBezTo>
                <a:cubicBezTo>
                  <a:pt x="8776950" y="294853"/>
                  <a:pt x="8725775" y="317241"/>
                  <a:pt x="8725775" y="317241"/>
                </a:cubicBezTo>
                <a:cubicBezTo>
                  <a:pt x="8693704" y="365348"/>
                  <a:pt x="8719613" y="339577"/>
                  <a:pt x="8641800" y="363894"/>
                </a:cubicBezTo>
                <a:cubicBezTo>
                  <a:pt x="8525316" y="400295"/>
                  <a:pt x="8596264" y="385480"/>
                  <a:pt x="8501840" y="401216"/>
                </a:cubicBezTo>
                <a:cubicBezTo>
                  <a:pt x="8489399" y="407437"/>
                  <a:pt x="8477542" y="414994"/>
                  <a:pt x="8464518" y="419878"/>
                </a:cubicBezTo>
                <a:cubicBezTo>
                  <a:pt x="8452511" y="424381"/>
                  <a:pt x="8438983" y="424157"/>
                  <a:pt x="8427196" y="429208"/>
                </a:cubicBezTo>
                <a:cubicBezTo>
                  <a:pt x="8416889" y="433625"/>
                  <a:pt x="8409511" y="443452"/>
                  <a:pt x="8399204" y="447869"/>
                </a:cubicBezTo>
                <a:cubicBezTo>
                  <a:pt x="8387417" y="452921"/>
                  <a:pt x="8373888" y="452697"/>
                  <a:pt x="8361881" y="457200"/>
                </a:cubicBezTo>
                <a:cubicBezTo>
                  <a:pt x="8230198" y="506581"/>
                  <a:pt x="8425636" y="440944"/>
                  <a:pt x="8287236" y="503853"/>
                </a:cubicBezTo>
                <a:cubicBezTo>
                  <a:pt x="8266623" y="513223"/>
                  <a:pt x="8243693" y="516294"/>
                  <a:pt x="8221922" y="522514"/>
                </a:cubicBezTo>
                <a:cubicBezTo>
                  <a:pt x="8212591" y="528735"/>
                  <a:pt x="8204178" y="536621"/>
                  <a:pt x="8193930" y="541176"/>
                </a:cubicBezTo>
                <a:cubicBezTo>
                  <a:pt x="8175955" y="549165"/>
                  <a:pt x="8154314" y="548926"/>
                  <a:pt x="8137947" y="559837"/>
                </a:cubicBezTo>
                <a:cubicBezTo>
                  <a:pt x="8086807" y="593930"/>
                  <a:pt x="8119989" y="573481"/>
                  <a:pt x="8035310" y="615820"/>
                </a:cubicBezTo>
                <a:cubicBezTo>
                  <a:pt x="8022869" y="622041"/>
                  <a:pt x="8007823" y="624646"/>
                  <a:pt x="7997987" y="634482"/>
                </a:cubicBezTo>
                <a:cubicBezTo>
                  <a:pt x="7944380" y="688089"/>
                  <a:pt x="7972198" y="674181"/>
                  <a:pt x="7923343" y="690465"/>
                </a:cubicBezTo>
                <a:cubicBezTo>
                  <a:pt x="7848697" y="740231"/>
                  <a:pt x="7938894" y="674914"/>
                  <a:pt x="7876689" y="737118"/>
                </a:cubicBezTo>
                <a:cubicBezTo>
                  <a:pt x="7870010" y="743797"/>
                  <a:pt x="7823740" y="776705"/>
                  <a:pt x="7811375" y="783771"/>
                </a:cubicBezTo>
                <a:cubicBezTo>
                  <a:pt x="7799298" y="790672"/>
                  <a:pt x="7785848" y="795061"/>
                  <a:pt x="7774053" y="802433"/>
                </a:cubicBezTo>
                <a:cubicBezTo>
                  <a:pt x="7709499" y="842780"/>
                  <a:pt x="7763729" y="821426"/>
                  <a:pt x="7708738" y="839755"/>
                </a:cubicBezTo>
                <a:cubicBezTo>
                  <a:pt x="7644574" y="891087"/>
                  <a:pt x="7678653" y="866033"/>
                  <a:pt x="7606102" y="914400"/>
                </a:cubicBezTo>
                <a:lnTo>
                  <a:pt x="7578110" y="933061"/>
                </a:lnTo>
                <a:cubicBezTo>
                  <a:pt x="7568779" y="939281"/>
                  <a:pt x="7560148" y="946707"/>
                  <a:pt x="7550118" y="951722"/>
                </a:cubicBezTo>
                <a:cubicBezTo>
                  <a:pt x="7537677" y="957943"/>
                  <a:pt x="7524955" y="963629"/>
                  <a:pt x="7512796" y="970384"/>
                </a:cubicBezTo>
                <a:cubicBezTo>
                  <a:pt x="7496943" y="979192"/>
                  <a:pt x="7481522" y="988764"/>
                  <a:pt x="7466143" y="998376"/>
                </a:cubicBezTo>
                <a:cubicBezTo>
                  <a:pt x="7456634" y="1004319"/>
                  <a:pt x="7447996" y="1011667"/>
                  <a:pt x="7438151" y="1017037"/>
                </a:cubicBezTo>
                <a:cubicBezTo>
                  <a:pt x="7413729" y="1030358"/>
                  <a:pt x="7389897" y="1045562"/>
                  <a:pt x="7363506" y="1054359"/>
                </a:cubicBezTo>
                <a:cubicBezTo>
                  <a:pt x="7354175" y="1057469"/>
                  <a:pt x="7344311" y="1059291"/>
                  <a:pt x="7335514" y="1063690"/>
                </a:cubicBezTo>
                <a:cubicBezTo>
                  <a:pt x="7281375" y="1090759"/>
                  <a:pt x="7335628" y="1076476"/>
                  <a:pt x="7270200" y="1101012"/>
                </a:cubicBezTo>
                <a:cubicBezTo>
                  <a:pt x="7258193" y="1105515"/>
                  <a:pt x="7245208" y="1106820"/>
                  <a:pt x="7232877" y="1110343"/>
                </a:cubicBezTo>
                <a:cubicBezTo>
                  <a:pt x="7223420" y="1113045"/>
                  <a:pt x="7214216" y="1116563"/>
                  <a:pt x="7204885" y="1119673"/>
                </a:cubicBezTo>
                <a:cubicBezTo>
                  <a:pt x="7198665" y="1125894"/>
                  <a:pt x="7193862" y="1133970"/>
                  <a:pt x="7186224" y="1138335"/>
                </a:cubicBezTo>
                <a:cubicBezTo>
                  <a:pt x="7168048" y="1148722"/>
                  <a:pt x="7100566" y="1169997"/>
                  <a:pt x="7083587" y="1175657"/>
                </a:cubicBezTo>
                <a:lnTo>
                  <a:pt x="7055596" y="1184988"/>
                </a:lnTo>
                <a:cubicBezTo>
                  <a:pt x="7025619" y="1214963"/>
                  <a:pt x="7048743" y="1198240"/>
                  <a:pt x="6999612" y="1212980"/>
                </a:cubicBezTo>
                <a:cubicBezTo>
                  <a:pt x="6980771" y="1218632"/>
                  <a:pt x="6961892" y="1224336"/>
                  <a:pt x="6943628" y="1231641"/>
                </a:cubicBezTo>
                <a:cubicBezTo>
                  <a:pt x="6928077" y="1237861"/>
                  <a:pt x="6913134" y="1245895"/>
                  <a:pt x="6896975" y="1250302"/>
                </a:cubicBezTo>
                <a:cubicBezTo>
                  <a:pt x="6878723" y="1255280"/>
                  <a:pt x="6859652" y="1256523"/>
                  <a:pt x="6840991" y="1259633"/>
                </a:cubicBezTo>
                <a:cubicBezTo>
                  <a:pt x="6828550" y="1265853"/>
                  <a:pt x="6817163" y="1274921"/>
                  <a:pt x="6803669" y="1278294"/>
                </a:cubicBezTo>
                <a:cubicBezTo>
                  <a:pt x="6779342" y="1284376"/>
                  <a:pt x="6753808" y="1283812"/>
                  <a:pt x="6729024" y="1287625"/>
                </a:cubicBezTo>
                <a:cubicBezTo>
                  <a:pt x="6713349" y="1290036"/>
                  <a:pt x="6697922" y="1293845"/>
                  <a:pt x="6682371" y="1296955"/>
                </a:cubicBezTo>
                <a:cubicBezTo>
                  <a:pt x="6617878" y="1329202"/>
                  <a:pt x="6672710" y="1306358"/>
                  <a:pt x="6589065" y="1324947"/>
                </a:cubicBezTo>
                <a:cubicBezTo>
                  <a:pt x="6579464" y="1327081"/>
                  <a:pt x="6570775" y="1332661"/>
                  <a:pt x="6561073" y="1334278"/>
                </a:cubicBezTo>
                <a:cubicBezTo>
                  <a:pt x="6533292" y="1338908"/>
                  <a:pt x="6504979" y="1339625"/>
                  <a:pt x="6477098" y="1343608"/>
                </a:cubicBezTo>
                <a:cubicBezTo>
                  <a:pt x="6461398" y="1345851"/>
                  <a:pt x="6446088" y="1350332"/>
                  <a:pt x="6430445" y="1352939"/>
                </a:cubicBezTo>
                <a:cubicBezTo>
                  <a:pt x="6408752" y="1356555"/>
                  <a:pt x="6386768" y="1358335"/>
                  <a:pt x="6365130" y="1362269"/>
                </a:cubicBezTo>
                <a:cubicBezTo>
                  <a:pt x="6334114" y="1367908"/>
                  <a:pt x="6301027" y="1380527"/>
                  <a:pt x="6271824" y="1390261"/>
                </a:cubicBezTo>
                <a:lnTo>
                  <a:pt x="6243832" y="1399592"/>
                </a:lnTo>
                <a:lnTo>
                  <a:pt x="6215840" y="1408922"/>
                </a:lnTo>
                <a:cubicBezTo>
                  <a:pt x="6164779" y="1442965"/>
                  <a:pt x="6208308" y="1419759"/>
                  <a:pt x="6122534" y="1436914"/>
                </a:cubicBezTo>
                <a:cubicBezTo>
                  <a:pt x="6112890" y="1438843"/>
                  <a:pt x="6104084" y="1443860"/>
                  <a:pt x="6094543" y="1446245"/>
                </a:cubicBezTo>
                <a:cubicBezTo>
                  <a:pt x="6079157" y="1450092"/>
                  <a:pt x="6063440" y="1452466"/>
                  <a:pt x="6047889" y="1455576"/>
                </a:cubicBezTo>
                <a:cubicBezTo>
                  <a:pt x="6032338" y="1464906"/>
                  <a:pt x="6017457" y="1475457"/>
                  <a:pt x="6001236" y="1483567"/>
                </a:cubicBezTo>
                <a:cubicBezTo>
                  <a:pt x="5976602" y="1495884"/>
                  <a:pt x="5953214" y="1494242"/>
                  <a:pt x="5926591" y="1502229"/>
                </a:cubicBezTo>
                <a:cubicBezTo>
                  <a:pt x="5910548" y="1507042"/>
                  <a:pt x="5895243" y="1514088"/>
                  <a:pt x="5879938" y="1520890"/>
                </a:cubicBezTo>
                <a:cubicBezTo>
                  <a:pt x="5816501" y="1549084"/>
                  <a:pt x="5867158" y="1528193"/>
                  <a:pt x="5814624" y="1558212"/>
                </a:cubicBezTo>
                <a:cubicBezTo>
                  <a:pt x="5678717" y="1635872"/>
                  <a:pt x="5853988" y="1533865"/>
                  <a:pt x="5749310" y="1586204"/>
                </a:cubicBezTo>
                <a:cubicBezTo>
                  <a:pt x="5739280" y="1591219"/>
                  <a:pt x="5731054" y="1599301"/>
                  <a:pt x="5721318" y="1604865"/>
                </a:cubicBezTo>
                <a:cubicBezTo>
                  <a:pt x="5709241" y="1611766"/>
                  <a:pt x="5695569" y="1615811"/>
                  <a:pt x="5683996" y="1623527"/>
                </a:cubicBezTo>
                <a:cubicBezTo>
                  <a:pt x="5676676" y="1628407"/>
                  <a:pt x="5672972" y="1637823"/>
                  <a:pt x="5665334" y="1642188"/>
                </a:cubicBezTo>
                <a:cubicBezTo>
                  <a:pt x="5638007" y="1657803"/>
                  <a:pt x="5611017" y="1662765"/>
                  <a:pt x="5581359" y="1670180"/>
                </a:cubicBezTo>
                <a:cubicBezTo>
                  <a:pt x="5565808" y="1679510"/>
                  <a:pt x="5550927" y="1690061"/>
                  <a:pt x="5534706" y="1698171"/>
                </a:cubicBezTo>
                <a:cubicBezTo>
                  <a:pt x="5525909" y="1702569"/>
                  <a:pt x="5515511" y="1703103"/>
                  <a:pt x="5506714" y="1707502"/>
                </a:cubicBezTo>
                <a:cubicBezTo>
                  <a:pt x="5496684" y="1712517"/>
                  <a:pt x="5488752" y="1721148"/>
                  <a:pt x="5478722" y="1726163"/>
                </a:cubicBezTo>
                <a:cubicBezTo>
                  <a:pt x="5443582" y="1743733"/>
                  <a:pt x="5430388" y="1745245"/>
                  <a:pt x="5394747" y="1754155"/>
                </a:cubicBezTo>
                <a:cubicBezTo>
                  <a:pt x="5379196" y="1763486"/>
                  <a:pt x="5364604" y="1774643"/>
                  <a:pt x="5348094" y="1782147"/>
                </a:cubicBezTo>
                <a:cubicBezTo>
                  <a:pt x="5330186" y="1790287"/>
                  <a:pt x="5310596" y="1794086"/>
                  <a:pt x="5292110" y="1800808"/>
                </a:cubicBezTo>
                <a:cubicBezTo>
                  <a:pt x="5276369" y="1806532"/>
                  <a:pt x="5261139" y="1813588"/>
                  <a:pt x="5245457" y="1819469"/>
                </a:cubicBezTo>
                <a:cubicBezTo>
                  <a:pt x="5236248" y="1822922"/>
                  <a:pt x="5226063" y="1824024"/>
                  <a:pt x="5217465" y="1828800"/>
                </a:cubicBezTo>
                <a:cubicBezTo>
                  <a:pt x="5126574" y="1879295"/>
                  <a:pt x="5197097" y="1857217"/>
                  <a:pt x="5124159" y="1875453"/>
                </a:cubicBezTo>
                <a:cubicBezTo>
                  <a:pt x="5114828" y="1881673"/>
                  <a:pt x="5106414" y="1889560"/>
                  <a:pt x="5096167" y="1894114"/>
                </a:cubicBezTo>
                <a:cubicBezTo>
                  <a:pt x="5078192" y="1902103"/>
                  <a:pt x="5056550" y="1901865"/>
                  <a:pt x="5040183" y="1912776"/>
                </a:cubicBezTo>
                <a:cubicBezTo>
                  <a:pt x="4971985" y="1958241"/>
                  <a:pt x="5057736" y="1902746"/>
                  <a:pt x="4974869" y="1950098"/>
                </a:cubicBezTo>
                <a:cubicBezTo>
                  <a:pt x="4965132" y="1955662"/>
                  <a:pt x="4957184" y="1964342"/>
                  <a:pt x="4946877" y="1968759"/>
                </a:cubicBezTo>
                <a:cubicBezTo>
                  <a:pt x="4935090" y="1973811"/>
                  <a:pt x="4921562" y="1973587"/>
                  <a:pt x="4909555" y="1978090"/>
                </a:cubicBezTo>
                <a:cubicBezTo>
                  <a:pt x="4896531" y="1982974"/>
                  <a:pt x="4884943" y="1991102"/>
                  <a:pt x="4872232" y="1996751"/>
                </a:cubicBezTo>
                <a:cubicBezTo>
                  <a:pt x="4856927" y="2003553"/>
                  <a:pt x="4840220" y="2007278"/>
                  <a:pt x="4825579" y="2015412"/>
                </a:cubicBezTo>
                <a:cubicBezTo>
                  <a:pt x="4811985" y="2022964"/>
                  <a:pt x="4802166" y="2036449"/>
                  <a:pt x="4788257" y="2043404"/>
                </a:cubicBezTo>
                <a:cubicBezTo>
                  <a:pt x="4770663" y="2052201"/>
                  <a:pt x="4732273" y="2062065"/>
                  <a:pt x="4732273" y="2062065"/>
                </a:cubicBezTo>
                <a:cubicBezTo>
                  <a:pt x="4687915" y="2091638"/>
                  <a:pt x="4714918" y="2077182"/>
                  <a:pt x="4648298" y="2099388"/>
                </a:cubicBezTo>
                <a:lnTo>
                  <a:pt x="4620306" y="2108718"/>
                </a:lnTo>
                <a:cubicBezTo>
                  <a:pt x="4590330" y="2138695"/>
                  <a:pt x="4613455" y="2121971"/>
                  <a:pt x="4564322" y="2136710"/>
                </a:cubicBezTo>
                <a:cubicBezTo>
                  <a:pt x="4471901" y="2164435"/>
                  <a:pt x="4545523" y="2149173"/>
                  <a:pt x="4452355" y="2164702"/>
                </a:cubicBezTo>
                <a:cubicBezTo>
                  <a:pt x="4439914" y="2170922"/>
                  <a:pt x="4427947" y="2178197"/>
                  <a:pt x="4415032" y="2183363"/>
                </a:cubicBezTo>
                <a:cubicBezTo>
                  <a:pt x="4367674" y="2202307"/>
                  <a:pt x="4359254" y="2201984"/>
                  <a:pt x="4312396" y="2211355"/>
                </a:cubicBezTo>
                <a:cubicBezTo>
                  <a:pt x="4258604" y="2247216"/>
                  <a:pt x="4310493" y="2216170"/>
                  <a:pt x="4256412" y="2239347"/>
                </a:cubicBezTo>
                <a:cubicBezTo>
                  <a:pt x="4243627" y="2244826"/>
                  <a:pt x="4232004" y="2252842"/>
                  <a:pt x="4219089" y="2258008"/>
                </a:cubicBezTo>
                <a:cubicBezTo>
                  <a:pt x="4200825" y="2265313"/>
                  <a:pt x="4181767" y="2270449"/>
                  <a:pt x="4163106" y="2276669"/>
                </a:cubicBezTo>
                <a:cubicBezTo>
                  <a:pt x="4153775" y="2279779"/>
                  <a:pt x="4143298" y="2280544"/>
                  <a:pt x="4135114" y="2286000"/>
                </a:cubicBezTo>
                <a:cubicBezTo>
                  <a:pt x="4116453" y="2298441"/>
                  <a:pt x="4100407" y="2316229"/>
                  <a:pt x="4079130" y="2323322"/>
                </a:cubicBezTo>
                <a:cubicBezTo>
                  <a:pt x="4029860" y="2339746"/>
                  <a:pt x="4059323" y="2327197"/>
                  <a:pt x="3995155" y="2369976"/>
                </a:cubicBezTo>
                <a:cubicBezTo>
                  <a:pt x="3985824" y="2376196"/>
                  <a:pt x="3975092" y="2380708"/>
                  <a:pt x="3967163" y="2388637"/>
                </a:cubicBezTo>
                <a:cubicBezTo>
                  <a:pt x="3957832" y="2397968"/>
                  <a:pt x="3949308" y="2408181"/>
                  <a:pt x="3939171" y="2416629"/>
                </a:cubicBezTo>
                <a:cubicBezTo>
                  <a:pt x="3871011" y="2473429"/>
                  <a:pt x="3957910" y="2387635"/>
                  <a:pt x="3873857" y="2463282"/>
                </a:cubicBezTo>
                <a:cubicBezTo>
                  <a:pt x="3745403" y="2578890"/>
                  <a:pt x="3867256" y="2482659"/>
                  <a:pt x="3789881" y="2537927"/>
                </a:cubicBezTo>
                <a:cubicBezTo>
                  <a:pt x="3777227" y="2546966"/>
                  <a:pt x="3766468" y="2558964"/>
                  <a:pt x="3752559" y="2565918"/>
                </a:cubicBezTo>
                <a:cubicBezTo>
                  <a:pt x="3741089" y="2571653"/>
                  <a:pt x="3727677" y="2572139"/>
                  <a:pt x="3715236" y="2575249"/>
                </a:cubicBezTo>
                <a:cubicBezTo>
                  <a:pt x="3699685" y="2590800"/>
                  <a:pt x="3686882" y="2609703"/>
                  <a:pt x="3668583" y="2621902"/>
                </a:cubicBezTo>
                <a:cubicBezTo>
                  <a:pt x="3599371" y="2668043"/>
                  <a:pt x="3675114" y="2614904"/>
                  <a:pt x="3621930" y="2659225"/>
                </a:cubicBezTo>
                <a:cubicBezTo>
                  <a:pt x="3609984" y="2669180"/>
                  <a:pt x="3596115" y="2676755"/>
                  <a:pt x="3584608" y="2687216"/>
                </a:cubicBezTo>
                <a:cubicBezTo>
                  <a:pt x="3561826" y="2707927"/>
                  <a:pt x="3541066" y="2730759"/>
                  <a:pt x="3519294" y="2752531"/>
                </a:cubicBezTo>
                <a:lnTo>
                  <a:pt x="3472640" y="2799184"/>
                </a:lnTo>
                <a:cubicBezTo>
                  <a:pt x="3463310" y="2808515"/>
                  <a:pt x="3450550" y="2815374"/>
                  <a:pt x="3444649" y="2827176"/>
                </a:cubicBezTo>
                <a:cubicBezTo>
                  <a:pt x="3438428" y="2839617"/>
                  <a:pt x="3434527" y="2853519"/>
                  <a:pt x="3425987" y="2864498"/>
                </a:cubicBezTo>
                <a:cubicBezTo>
                  <a:pt x="3412485" y="2881858"/>
                  <a:pt x="3391533" y="2892852"/>
                  <a:pt x="3379334" y="2911151"/>
                </a:cubicBezTo>
                <a:cubicBezTo>
                  <a:pt x="3373114" y="2920482"/>
                  <a:pt x="3368602" y="2931213"/>
                  <a:pt x="3360673" y="2939143"/>
                </a:cubicBezTo>
                <a:cubicBezTo>
                  <a:pt x="3349677" y="2950139"/>
                  <a:pt x="3334347" y="2956139"/>
                  <a:pt x="3323351" y="2967135"/>
                </a:cubicBezTo>
                <a:cubicBezTo>
                  <a:pt x="3236269" y="3054217"/>
                  <a:pt x="3357560" y="2957807"/>
                  <a:pt x="3258036" y="3032449"/>
                </a:cubicBezTo>
                <a:cubicBezTo>
                  <a:pt x="3251816" y="3041780"/>
                  <a:pt x="3248884" y="3054498"/>
                  <a:pt x="3239375" y="3060441"/>
                </a:cubicBezTo>
                <a:cubicBezTo>
                  <a:pt x="3222694" y="3070866"/>
                  <a:pt x="3199758" y="3068191"/>
                  <a:pt x="3183391" y="3079102"/>
                </a:cubicBezTo>
                <a:cubicBezTo>
                  <a:pt x="3174061" y="3085322"/>
                  <a:pt x="3165430" y="3092748"/>
                  <a:pt x="3155400" y="3097763"/>
                </a:cubicBezTo>
                <a:cubicBezTo>
                  <a:pt x="3146603" y="3102162"/>
                  <a:pt x="3136448" y="3103220"/>
                  <a:pt x="3127408" y="3107094"/>
                </a:cubicBezTo>
                <a:cubicBezTo>
                  <a:pt x="3114623" y="3112573"/>
                  <a:pt x="3102162" y="3118854"/>
                  <a:pt x="3090085" y="3125755"/>
                </a:cubicBezTo>
                <a:cubicBezTo>
                  <a:pt x="3080349" y="3131319"/>
                  <a:pt x="3072401" y="3139999"/>
                  <a:pt x="3062094" y="3144416"/>
                </a:cubicBezTo>
                <a:cubicBezTo>
                  <a:pt x="3050307" y="3149468"/>
                  <a:pt x="3037054" y="3150062"/>
                  <a:pt x="3024771" y="3153747"/>
                </a:cubicBezTo>
                <a:cubicBezTo>
                  <a:pt x="3005930" y="3159399"/>
                  <a:pt x="2968787" y="3172408"/>
                  <a:pt x="2968787" y="3172408"/>
                </a:cubicBezTo>
                <a:cubicBezTo>
                  <a:pt x="2912063" y="3210225"/>
                  <a:pt x="2972331" y="3174578"/>
                  <a:pt x="2903473" y="3200400"/>
                </a:cubicBezTo>
                <a:cubicBezTo>
                  <a:pt x="2890450" y="3205284"/>
                  <a:pt x="2879174" y="3214177"/>
                  <a:pt x="2866151" y="3219061"/>
                </a:cubicBezTo>
                <a:cubicBezTo>
                  <a:pt x="2829314" y="3232875"/>
                  <a:pt x="2790344" y="3240886"/>
                  <a:pt x="2754183" y="3256384"/>
                </a:cubicBezTo>
                <a:cubicBezTo>
                  <a:pt x="2732412" y="3265715"/>
                  <a:pt x="2711176" y="3276409"/>
                  <a:pt x="2688869" y="3284376"/>
                </a:cubicBezTo>
                <a:cubicBezTo>
                  <a:pt x="2667546" y="3291992"/>
                  <a:pt x="2645036" y="3295877"/>
                  <a:pt x="2623555" y="3303037"/>
                </a:cubicBezTo>
                <a:cubicBezTo>
                  <a:pt x="2607666" y="3308333"/>
                  <a:pt x="2592910" y="3316772"/>
                  <a:pt x="2576902" y="3321698"/>
                </a:cubicBezTo>
                <a:cubicBezTo>
                  <a:pt x="2552389" y="3329240"/>
                  <a:pt x="2502257" y="3340359"/>
                  <a:pt x="2502257" y="3340359"/>
                </a:cubicBezTo>
                <a:cubicBezTo>
                  <a:pt x="2481620" y="3360996"/>
                  <a:pt x="2472255" y="3374021"/>
                  <a:pt x="2446273" y="3387012"/>
                </a:cubicBezTo>
                <a:cubicBezTo>
                  <a:pt x="2437476" y="3391411"/>
                  <a:pt x="2427612" y="3393233"/>
                  <a:pt x="2418281" y="3396343"/>
                </a:cubicBezTo>
                <a:cubicBezTo>
                  <a:pt x="2412061" y="3405674"/>
                  <a:pt x="2408377" y="3417330"/>
                  <a:pt x="2399620" y="3424335"/>
                </a:cubicBezTo>
                <a:cubicBezTo>
                  <a:pt x="2341506" y="3470826"/>
                  <a:pt x="2398060" y="3395960"/>
                  <a:pt x="2352967" y="3452327"/>
                </a:cubicBezTo>
                <a:cubicBezTo>
                  <a:pt x="2345962" y="3461083"/>
                  <a:pt x="2341604" y="3471804"/>
                  <a:pt x="2334306" y="3480318"/>
                </a:cubicBezTo>
                <a:cubicBezTo>
                  <a:pt x="2322856" y="3493676"/>
                  <a:pt x="2306742" y="3503002"/>
                  <a:pt x="2296983" y="3517641"/>
                </a:cubicBezTo>
                <a:cubicBezTo>
                  <a:pt x="2271003" y="3556612"/>
                  <a:pt x="2286251" y="3537704"/>
                  <a:pt x="2250330" y="3573625"/>
                </a:cubicBezTo>
                <a:cubicBezTo>
                  <a:pt x="2232167" y="3628116"/>
                  <a:pt x="2255212" y="3578074"/>
                  <a:pt x="2213008" y="3620278"/>
                </a:cubicBezTo>
                <a:cubicBezTo>
                  <a:pt x="2202012" y="3631274"/>
                  <a:pt x="2193934" y="3644860"/>
                  <a:pt x="2185016" y="3657600"/>
                </a:cubicBezTo>
                <a:cubicBezTo>
                  <a:pt x="2104606" y="3772471"/>
                  <a:pt x="2185046" y="3663783"/>
                  <a:pt x="2119702" y="3750906"/>
                </a:cubicBezTo>
                <a:cubicBezTo>
                  <a:pt x="2112113" y="3773671"/>
                  <a:pt x="2109797" y="3788803"/>
                  <a:pt x="2091710" y="3806890"/>
                </a:cubicBezTo>
                <a:cubicBezTo>
                  <a:pt x="2018314" y="3880286"/>
                  <a:pt x="2112155" y="3761827"/>
                  <a:pt x="2035726" y="3853543"/>
                </a:cubicBezTo>
                <a:cubicBezTo>
                  <a:pt x="2028547" y="3862158"/>
                  <a:pt x="2024244" y="3872920"/>
                  <a:pt x="2017065" y="3881535"/>
                </a:cubicBezTo>
                <a:cubicBezTo>
                  <a:pt x="2008617" y="3891672"/>
                  <a:pt x="1997661" y="3899508"/>
                  <a:pt x="1989073" y="3909527"/>
                </a:cubicBezTo>
                <a:cubicBezTo>
                  <a:pt x="1978953" y="3921334"/>
                  <a:pt x="1971201" y="3935042"/>
                  <a:pt x="1961081" y="3946849"/>
                </a:cubicBezTo>
                <a:cubicBezTo>
                  <a:pt x="1910025" y="4006414"/>
                  <a:pt x="1956930" y="3947429"/>
                  <a:pt x="1905098" y="3993502"/>
                </a:cubicBezTo>
                <a:cubicBezTo>
                  <a:pt x="1885373" y="4011035"/>
                  <a:pt x="1871073" y="4034847"/>
                  <a:pt x="1849114" y="4049486"/>
                </a:cubicBezTo>
                <a:lnTo>
                  <a:pt x="1793130" y="4086808"/>
                </a:lnTo>
                <a:cubicBezTo>
                  <a:pt x="1786910" y="4096139"/>
                  <a:pt x="1782398" y="4106871"/>
                  <a:pt x="1774469" y="4114800"/>
                </a:cubicBezTo>
                <a:cubicBezTo>
                  <a:pt x="1766540" y="4122729"/>
                  <a:pt x="1755602" y="4126943"/>
                  <a:pt x="1746477" y="4133461"/>
                </a:cubicBezTo>
                <a:cubicBezTo>
                  <a:pt x="1733823" y="4142500"/>
                  <a:pt x="1722342" y="4153211"/>
                  <a:pt x="1709155" y="4161453"/>
                </a:cubicBezTo>
                <a:cubicBezTo>
                  <a:pt x="1697360" y="4168825"/>
                  <a:pt x="1683627" y="4172742"/>
                  <a:pt x="1671832" y="4180114"/>
                </a:cubicBezTo>
                <a:cubicBezTo>
                  <a:pt x="1658645" y="4188356"/>
                  <a:pt x="1648012" y="4200390"/>
                  <a:pt x="1634510" y="4208106"/>
                </a:cubicBezTo>
                <a:cubicBezTo>
                  <a:pt x="1625971" y="4212986"/>
                  <a:pt x="1615472" y="4213367"/>
                  <a:pt x="1606518" y="4217437"/>
                </a:cubicBezTo>
                <a:cubicBezTo>
                  <a:pt x="1442216" y="4292120"/>
                  <a:pt x="1602663" y="4226443"/>
                  <a:pt x="1485220" y="4273420"/>
                </a:cubicBezTo>
                <a:cubicBezTo>
                  <a:pt x="1479000" y="4279641"/>
                  <a:pt x="1473428" y="4286586"/>
                  <a:pt x="1466559" y="4292082"/>
                </a:cubicBezTo>
                <a:cubicBezTo>
                  <a:pt x="1443761" y="4310321"/>
                  <a:pt x="1406635" y="4328045"/>
                  <a:pt x="1382583" y="4338735"/>
                </a:cubicBezTo>
                <a:cubicBezTo>
                  <a:pt x="1373595" y="4342729"/>
                  <a:pt x="1363800" y="4344612"/>
                  <a:pt x="1354591" y="4348065"/>
                </a:cubicBezTo>
                <a:cubicBezTo>
                  <a:pt x="1338908" y="4353946"/>
                  <a:pt x="1322919" y="4359236"/>
                  <a:pt x="1307938" y="4366727"/>
                </a:cubicBezTo>
                <a:cubicBezTo>
                  <a:pt x="1297908" y="4371742"/>
                  <a:pt x="1290194" y="4380834"/>
                  <a:pt x="1279947" y="4385388"/>
                </a:cubicBezTo>
                <a:cubicBezTo>
                  <a:pt x="1205304" y="4418562"/>
                  <a:pt x="1230622" y="4387168"/>
                  <a:pt x="1149318" y="4441371"/>
                </a:cubicBezTo>
                <a:cubicBezTo>
                  <a:pt x="1130657" y="4453812"/>
                  <a:pt x="1110848" y="4464683"/>
                  <a:pt x="1093334" y="4478694"/>
                </a:cubicBezTo>
                <a:cubicBezTo>
                  <a:pt x="1077783" y="4491135"/>
                  <a:pt x="1063251" y="4504969"/>
                  <a:pt x="1046681" y="4516016"/>
                </a:cubicBezTo>
                <a:cubicBezTo>
                  <a:pt x="1035108" y="4523732"/>
                  <a:pt x="1020677" y="4526593"/>
                  <a:pt x="1009359" y="4534678"/>
                </a:cubicBezTo>
                <a:cubicBezTo>
                  <a:pt x="998622" y="4542348"/>
                  <a:pt x="991504" y="4554222"/>
                  <a:pt x="981367" y="4562669"/>
                </a:cubicBezTo>
                <a:cubicBezTo>
                  <a:pt x="972752" y="4569848"/>
                  <a:pt x="961990" y="4574152"/>
                  <a:pt x="953375" y="4581331"/>
                </a:cubicBezTo>
                <a:cubicBezTo>
                  <a:pt x="896635" y="4628614"/>
                  <a:pt x="957121" y="4593452"/>
                  <a:pt x="888061" y="4627984"/>
                </a:cubicBezTo>
                <a:cubicBezTo>
                  <a:pt x="881841" y="4637315"/>
                  <a:pt x="878157" y="4648971"/>
                  <a:pt x="869400" y="4655976"/>
                </a:cubicBezTo>
                <a:cubicBezTo>
                  <a:pt x="861720" y="4662120"/>
                  <a:pt x="850006" y="4660530"/>
                  <a:pt x="841408" y="4665306"/>
                </a:cubicBezTo>
                <a:cubicBezTo>
                  <a:pt x="821802" y="4676198"/>
                  <a:pt x="801283" y="4686770"/>
                  <a:pt x="785424" y="4702629"/>
                </a:cubicBezTo>
                <a:cubicBezTo>
                  <a:pt x="761103" y="4726950"/>
                  <a:pt x="741640" y="4752513"/>
                  <a:pt x="710779" y="4767943"/>
                </a:cubicBezTo>
                <a:cubicBezTo>
                  <a:pt x="701982" y="4772341"/>
                  <a:pt x="692118" y="4774163"/>
                  <a:pt x="682787" y="4777273"/>
                </a:cubicBezTo>
                <a:cubicBezTo>
                  <a:pt x="676567" y="4783494"/>
                  <a:pt x="671446" y="4791055"/>
                  <a:pt x="664126" y="4795935"/>
                </a:cubicBezTo>
                <a:cubicBezTo>
                  <a:pt x="652553" y="4803651"/>
                  <a:pt x="638880" y="4807695"/>
                  <a:pt x="626804" y="4814596"/>
                </a:cubicBezTo>
                <a:cubicBezTo>
                  <a:pt x="617067" y="4820160"/>
                  <a:pt x="607937" y="4826739"/>
                  <a:pt x="598812" y="4833257"/>
                </a:cubicBezTo>
                <a:cubicBezTo>
                  <a:pt x="586157" y="4842296"/>
                  <a:pt x="573296" y="4851128"/>
                  <a:pt x="561489" y="4861249"/>
                </a:cubicBezTo>
                <a:cubicBezTo>
                  <a:pt x="551470" y="4869836"/>
                  <a:pt x="544477" y="4881922"/>
                  <a:pt x="533498" y="4889241"/>
                </a:cubicBezTo>
                <a:cubicBezTo>
                  <a:pt x="525315" y="4894697"/>
                  <a:pt x="514837" y="4895461"/>
                  <a:pt x="505506" y="4898571"/>
                </a:cubicBezTo>
                <a:cubicBezTo>
                  <a:pt x="499286" y="4904792"/>
                  <a:pt x="493714" y="4911737"/>
                  <a:pt x="486845" y="4917233"/>
                </a:cubicBezTo>
                <a:cubicBezTo>
                  <a:pt x="428768" y="4963696"/>
                  <a:pt x="491601" y="4902574"/>
                  <a:pt x="421530" y="4963886"/>
                </a:cubicBezTo>
                <a:cubicBezTo>
                  <a:pt x="348589" y="5027709"/>
                  <a:pt x="422792" y="4978058"/>
                  <a:pt x="337555" y="5029200"/>
                </a:cubicBezTo>
                <a:cubicBezTo>
                  <a:pt x="292912" y="5096163"/>
                  <a:pt x="316091" y="5069325"/>
                  <a:pt x="272240" y="5113176"/>
                </a:cubicBezTo>
                <a:cubicBezTo>
                  <a:pt x="260400" y="5142776"/>
                  <a:pt x="255515" y="5164281"/>
                  <a:pt x="234918" y="5187820"/>
                </a:cubicBezTo>
                <a:cubicBezTo>
                  <a:pt x="220436" y="5204371"/>
                  <a:pt x="209601" y="5229139"/>
                  <a:pt x="188265" y="5234473"/>
                </a:cubicBezTo>
                <a:lnTo>
                  <a:pt x="150943" y="5243804"/>
                </a:lnTo>
                <a:cubicBezTo>
                  <a:pt x="141612" y="5250024"/>
                  <a:pt x="130880" y="5254536"/>
                  <a:pt x="122951" y="5262465"/>
                </a:cubicBezTo>
                <a:cubicBezTo>
                  <a:pt x="53510" y="5331906"/>
                  <a:pt x="132935" y="5274471"/>
                  <a:pt x="66967" y="5318449"/>
                </a:cubicBezTo>
                <a:cubicBezTo>
                  <a:pt x="48324" y="5374377"/>
                  <a:pt x="56796" y="5342110"/>
                  <a:pt x="48306" y="5439747"/>
                </a:cubicBezTo>
                <a:cubicBezTo>
                  <a:pt x="34585" y="5597546"/>
                  <a:pt x="47013" y="5512816"/>
                  <a:pt x="29645" y="5617029"/>
                </a:cubicBezTo>
                <a:cubicBezTo>
                  <a:pt x="26535" y="5682343"/>
                  <a:pt x="24813" y="5747738"/>
                  <a:pt x="20314" y="5812971"/>
                </a:cubicBezTo>
                <a:cubicBezTo>
                  <a:pt x="10179" y="5959921"/>
                  <a:pt x="0" y="5814284"/>
                  <a:pt x="20314" y="6027576"/>
                </a:cubicBezTo>
                <a:cubicBezTo>
                  <a:pt x="22108" y="6046409"/>
                  <a:pt x="23662" y="6065611"/>
                  <a:pt x="29645" y="6083559"/>
                </a:cubicBezTo>
                <a:cubicBezTo>
                  <a:pt x="33191" y="6094198"/>
                  <a:pt x="42742" y="6101814"/>
                  <a:pt x="48306" y="6111551"/>
                </a:cubicBezTo>
                <a:cubicBezTo>
                  <a:pt x="125966" y="6247458"/>
                  <a:pt x="23959" y="6072187"/>
                  <a:pt x="76298" y="6176865"/>
                </a:cubicBezTo>
                <a:cubicBezTo>
                  <a:pt x="81313" y="6186895"/>
                  <a:pt x="88739" y="6195526"/>
                  <a:pt x="94959" y="6204857"/>
                </a:cubicBezTo>
                <a:cubicBezTo>
                  <a:pt x="120452" y="6281342"/>
                  <a:pt x="76356" y="6162956"/>
                  <a:pt x="160273" y="6288833"/>
                </a:cubicBezTo>
                <a:cubicBezTo>
                  <a:pt x="166493" y="6298164"/>
                  <a:pt x="171550" y="6308386"/>
                  <a:pt x="178934" y="6316825"/>
                </a:cubicBezTo>
                <a:cubicBezTo>
                  <a:pt x="193416" y="6333376"/>
                  <a:pt x="225587" y="6363478"/>
                  <a:pt x="225587" y="6363478"/>
                </a:cubicBezTo>
                <a:cubicBezTo>
                  <a:pt x="228577" y="6375437"/>
                  <a:pt x="237556" y="6415406"/>
                  <a:pt x="244249" y="6428792"/>
                </a:cubicBezTo>
                <a:cubicBezTo>
                  <a:pt x="249264" y="6438822"/>
                  <a:pt x="257346" y="6447047"/>
                  <a:pt x="262910" y="6456784"/>
                </a:cubicBezTo>
                <a:cubicBezTo>
                  <a:pt x="269811" y="6468860"/>
                  <a:pt x="276092" y="6481322"/>
                  <a:pt x="281571" y="6494106"/>
                </a:cubicBezTo>
                <a:cubicBezTo>
                  <a:pt x="295183" y="6525867"/>
                  <a:pt x="291858" y="6553838"/>
                  <a:pt x="328224" y="6578082"/>
                </a:cubicBezTo>
                <a:lnTo>
                  <a:pt x="384208" y="6615404"/>
                </a:lnTo>
                <a:cubicBezTo>
                  <a:pt x="393539" y="6621624"/>
                  <a:pt x="401562" y="6630519"/>
                  <a:pt x="412200" y="6634065"/>
                </a:cubicBezTo>
                <a:cubicBezTo>
                  <a:pt x="466671" y="6652223"/>
                  <a:pt x="414077" y="6636308"/>
                  <a:pt x="496175" y="6652727"/>
                </a:cubicBezTo>
                <a:cubicBezTo>
                  <a:pt x="508750" y="6655242"/>
                  <a:pt x="520923" y="6659542"/>
                  <a:pt x="533498" y="6662057"/>
                </a:cubicBezTo>
                <a:cubicBezTo>
                  <a:pt x="585863" y="6672530"/>
                  <a:pt x="617423" y="6674492"/>
                  <a:pt x="673457" y="6680718"/>
                </a:cubicBezTo>
                <a:lnTo>
                  <a:pt x="729440" y="6699380"/>
                </a:lnTo>
                <a:cubicBezTo>
                  <a:pt x="750335" y="6706345"/>
                  <a:pt x="773006" y="6714695"/>
                  <a:pt x="794755" y="6718041"/>
                </a:cubicBezTo>
                <a:cubicBezTo>
                  <a:pt x="822591" y="6722323"/>
                  <a:pt x="850738" y="6724261"/>
                  <a:pt x="878730" y="6727371"/>
                </a:cubicBezTo>
                <a:cubicBezTo>
                  <a:pt x="891171" y="6733592"/>
                  <a:pt x="906217" y="6736197"/>
                  <a:pt x="916053" y="6746033"/>
                </a:cubicBezTo>
                <a:cubicBezTo>
                  <a:pt x="923008" y="6752988"/>
                  <a:pt x="888061" y="6736702"/>
                  <a:pt x="888061" y="673670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202" name="Picture 34"/>
          <p:cNvPicPr>
            <a:picLocks noChangeAspect="1" noChangeArrowheads="1"/>
          </p:cNvPicPr>
          <p:nvPr/>
        </p:nvPicPr>
        <p:blipFill>
          <a:blip r:embed="rId26" cstate="print"/>
          <a:srcRect/>
          <a:stretch>
            <a:fillRect/>
          </a:stretch>
        </p:blipFill>
        <p:spPr bwMode="auto">
          <a:xfrm>
            <a:off x="152400" y="5562600"/>
            <a:ext cx="1200150" cy="981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EC22</a:t>
            </a:r>
            <a:endParaRPr lang="en-US" dirty="0"/>
          </a:p>
        </p:txBody>
      </p:sp>
      <p:sp>
        <p:nvSpPr>
          <p:cNvPr id="8" name="Text Placeholder 7"/>
          <p:cNvSpPr>
            <a:spLocks noGrp="1"/>
          </p:cNvSpPr>
          <p:nvPr>
            <p:ph type="body" sz="half" idx="2"/>
          </p:nvPr>
        </p:nvSpPr>
        <p:spPr/>
        <p:txBody>
          <a:bodyPr>
            <a:normAutofit lnSpcReduction="10000"/>
          </a:bodyPr>
          <a:lstStyle/>
          <a:p>
            <a:r>
              <a:rPr lang="en-US" dirty="0" smtClean="0"/>
              <a:t>9 trials w/ stimulation during </a:t>
            </a:r>
            <a:r>
              <a:rPr lang="en-US" u="sng" dirty="0" smtClean="0"/>
              <a:t>target </a:t>
            </a:r>
            <a:r>
              <a:rPr lang="en-US" dirty="0" smtClean="0"/>
              <a:t>presentation only</a:t>
            </a:r>
          </a:p>
          <a:p>
            <a:r>
              <a:rPr lang="en-US" dirty="0" smtClean="0"/>
              <a:t>     a. 4/9 trials caused errors</a:t>
            </a:r>
          </a:p>
          <a:p>
            <a:r>
              <a:rPr lang="en-US" dirty="0" smtClean="0"/>
              <a:t>          a. 3 perceptual errors, "I didn't understand it", 1 real word substitution (native -&gt; negative)</a:t>
            </a:r>
          </a:p>
          <a:p>
            <a:r>
              <a:rPr lang="en-US" dirty="0" smtClean="0"/>
              <a:t>6 trials stimulation during </a:t>
            </a:r>
            <a:r>
              <a:rPr lang="en-US" u="sng" dirty="0" smtClean="0"/>
              <a:t>buffer</a:t>
            </a:r>
            <a:r>
              <a:rPr lang="en-US" dirty="0" smtClean="0"/>
              <a:t> window only</a:t>
            </a:r>
          </a:p>
          <a:p>
            <a:r>
              <a:rPr lang="en-US" dirty="0" smtClean="0"/>
              <a:t>     a. no errors during buffer period </a:t>
            </a:r>
          </a:p>
          <a:p>
            <a:r>
              <a:rPr lang="en-US" dirty="0" smtClean="0"/>
              <a:t>9 trials w/ stimulation during </a:t>
            </a:r>
            <a:r>
              <a:rPr lang="en-US" u="sng" dirty="0" smtClean="0"/>
              <a:t>production</a:t>
            </a:r>
            <a:r>
              <a:rPr lang="en-US" dirty="0" smtClean="0"/>
              <a:t> window only (1 additional trial with partial </a:t>
            </a:r>
            <a:r>
              <a:rPr lang="en-US" dirty="0" err="1" smtClean="0"/>
              <a:t>stim</a:t>
            </a:r>
            <a:r>
              <a:rPr lang="en-US" dirty="0" smtClean="0"/>
              <a:t> during buffer)</a:t>
            </a:r>
          </a:p>
          <a:p>
            <a:r>
              <a:rPr lang="en-US" dirty="0" smtClean="0"/>
              <a:t>     a. 2/9 trials caused errors</a:t>
            </a:r>
          </a:p>
          <a:p>
            <a:r>
              <a:rPr lang="en-US" dirty="0" smtClean="0"/>
              <a:t>a. classified as phonological errors. these were non-word responses that seemed to be affected by 	poor phonological selection or altered output during disrupted feedback (</a:t>
            </a:r>
            <a:r>
              <a:rPr lang="en-US" dirty="0" err="1" smtClean="0"/>
              <a:t>e.g</a:t>
            </a:r>
            <a:r>
              <a:rPr lang="en-US" dirty="0" smtClean="0"/>
              <a:t>, velocity -&gt; 	</a:t>
            </a:r>
            <a:r>
              <a:rPr lang="en-US" dirty="0" err="1" smtClean="0"/>
              <a:t>velositivity</a:t>
            </a:r>
            <a:r>
              <a:rPr lang="en-US" dirty="0" smtClean="0"/>
              <a:t>; delivery -&gt; </a:t>
            </a:r>
            <a:r>
              <a:rPr lang="en-US" dirty="0" err="1" smtClean="0"/>
              <a:t>deliverty</a:t>
            </a:r>
            <a:r>
              <a:rPr lang="en-US" dirty="0" smtClean="0"/>
              <a:t>...deliver...something like that)</a:t>
            </a:r>
          </a:p>
          <a:p>
            <a:endParaRPr lang="en-US" dirty="0" smtClean="0"/>
          </a:p>
          <a:p>
            <a:endParaRPr lang="en-US" dirty="0"/>
          </a:p>
        </p:txBody>
      </p:sp>
      <p:pic>
        <p:nvPicPr>
          <p:cNvPr id="9" name="Content Placeholder 8" descr="C:\Users\Miranda\Desktop\Speech &amp; Language Database\Videos\A97_KP_4-27-12\photos\A97_4-30-12_rep sites marked.png"/>
          <p:cNvPicPr>
            <a:picLocks noGrp="1"/>
          </p:cNvPicPr>
          <p:nvPr>
            <p:ph idx="1"/>
          </p:nvPr>
        </p:nvPicPr>
        <p:blipFill>
          <a:blip r:embed="rId2" cstate="print"/>
          <a:srcRect l="14906" t="5728" r="28104" b="21332"/>
          <a:stretch>
            <a:fillRect/>
          </a:stretch>
        </p:blipFill>
        <p:spPr bwMode="auto">
          <a:xfrm>
            <a:off x="3575050" y="1359558"/>
            <a:ext cx="5111750" cy="3680097"/>
          </a:xfrm>
          <a:prstGeom prst="rect">
            <a:avLst/>
          </a:prstGeom>
          <a:noFill/>
          <a:ln w="9525">
            <a:noFill/>
            <a:miter lim="800000"/>
            <a:headEnd/>
            <a:tailEnd/>
          </a:ln>
        </p:spPr>
      </p:pic>
      <p:sp>
        <p:nvSpPr>
          <p:cNvPr id="10" name="TextBox 9"/>
          <p:cNvSpPr txBox="1"/>
          <p:nvPr/>
        </p:nvSpPr>
        <p:spPr>
          <a:xfrm>
            <a:off x="4572000" y="5029200"/>
            <a:ext cx="4191000" cy="923330"/>
          </a:xfrm>
          <a:prstGeom prst="rect">
            <a:avLst/>
          </a:prstGeom>
          <a:noFill/>
        </p:spPr>
        <p:txBody>
          <a:bodyPr wrap="square" rtlCol="0">
            <a:spAutoFit/>
          </a:bodyPr>
          <a:lstStyle/>
          <a:p>
            <a:r>
              <a:rPr lang="en-US" dirty="0" smtClean="0"/>
              <a:t>Word: 4/9 (3 perceptual, 1 real word sub)</a:t>
            </a:r>
          </a:p>
          <a:p>
            <a:r>
              <a:rPr lang="en-US" dirty="0" smtClean="0"/>
              <a:t>Delay: 0/0</a:t>
            </a:r>
          </a:p>
          <a:p>
            <a:r>
              <a:rPr lang="en-US" dirty="0" smtClean="0"/>
              <a:t>Rep: 2/9 phonological error</a:t>
            </a:r>
          </a:p>
        </p:txBody>
      </p:sp>
      <p:cxnSp>
        <p:nvCxnSpPr>
          <p:cNvPr id="11" name="Straight Arrow Connector 10"/>
          <p:cNvCxnSpPr/>
          <p:nvPr/>
        </p:nvCxnSpPr>
        <p:spPr>
          <a:xfrm flipV="1">
            <a:off x="5715000" y="3581400"/>
            <a:ext cx="228600" cy="1447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p:cNvPicPr>
            <a:picLocks noChangeAspect="1" noChangeArrowheads="1"/>
          </p:cNvPicPr>
          <p:nvPr/>
        </p:nvPicPr>
        <p:blipFill>
          <a:blip r:embed="rId3" cstate="print"/>
          <a:srcRect/>
          <a:stretch>
            <a:fillRect/>
          </a:stretch>
        </p:blipFill>
        <p:spPr bwMode="auto">
          <a:xfrm>
            <a:off x="0" y="-228600"/>
            <a:ext cx="5334000" cy="4000500"/>
          </a:xfrm>
          <a:prstGeom prst="rect">
            <a:avLst/>
          </a:prstGeom>
          <a:noFill/>
          <a:ln w="9525">
            <a:noFill/>
            <a:miter lim="800000"/>
            <a:headEnd/>
            <a:tailEnd/>
          </a:ln>
        </p:spPr>
      </p:pic>
      <p:sp>
        <p:nvSpPr>
          <p:cNvPr id="2" name="Title 1"/>
          <p:cNvSpPr>
            <a:spLocks noGrp="1"/>
          </p:cNvSpPr>
          <p:nvPr>
            <p:ph type="title"/>
          </p:nvPr>
        </p:nvSpPr>
        <p:spPr>
          <a:xfrm>
            <a:off x="914400" y="-152400"/>
            <a:ext cx="8229600" cy="1143000"/>
          </a:xfrm>
        </p:spPr>
        <p:txBody>
          <a:bodyPr>
            <a:normAutofit/>
          </a:bodyPr>
          <a:lstStyle/>
          <a:p>
            <a:pPr algn="r"/>
            <a:r>
              <a:rPr lang="en-US" sz="2800" dirty="0" smtClean="0"/>
              <a:t>Posterior Superior Frontal </a:t>
            </a:r>
            <a:br>
              <a:rPr lang="en-US" sz="2800" dirty="0" smtClean="0"/>
            </a:br>
            <a:r>
              <a:rPr lang="en-US" sz="2800" dirty="0" smtClean="0"/>
              <a:t>(upper central </a:t>
            </a:r>
            <a:r>
              <a:rPr lang="en-US" sz="2800" dirty="0" err="1" smtClean="0"/>
              <a:t>sulcus</a:t>
            </a:r>
            <a:r>
              <a:rPr lang="en-US" sz="2800" dirty="0" smtClean="0"/>
              <a:t>)</a:t>
            </a:r>
            <a:endParaRPr lang="en-US" sz="2800" dirty="0"/>
          </a:p>
        </p:txBody>
      </p:sp>
      <p:sp>
        <p:nvSpPr>
          <p:cNvPr id="3" name="Content Placeholder 2"/>
          <p:cNvSpPr>
            <a:spLocks noGrp="1"/>
          </p:cNvSpPr>
          <p:nvPr>
            <p:ph idx="1"/>
          </p:nvPr>
        </p:nvSpPr>
        <p:spPr>
          <a:xfrm>
            <a:off x="1275321" y="1770592"/>
            <a:ext cx="4167205" cy="4525963"/>
          </a:xfrm>
        </p:spPr>
        <p:txBody>
          <a:bodyPr/>
          <a:lstStyle/>
          <a:p>
            <a:endParaRPr lang="en-US" dirty="0"/>
          </a:p>
        </p:txBody>
      </p:sp>
      <p:pic>
        <p:nvPicPr>
          <p:cNvPr id="8195" name="Picture 3"/>
          <p:cNvPicPr>
            <a:picLocks noChangeAspect="1" noChangeArrowheads="1"/>
          </p:cNvPicPr>
          <p:nvPr/>
        </p:nvPicPr>
        <p:blipFill>
          <a:blip r:embed="rId4" cstate="print"/>
          <a:srcRect/>
          <a:stretch>
            <a:fillRect/>
          </a:stretch>
        </p:blipFill>
        <p:spPr bwMode="auto">
          <a:xfrm>
            <a:off x="8001000" y="779992"/>
            <a:ext cx="1143000" cy="6840008"/>
          </a:xfrm>
          <a:prstGeom prst="rect">
            <a:avLst/>
          </a:prstGeom>
          <a:noFill/>
          <a:ln w="9525">
            <a:noFill/>
            <a:miter lim="800000"/>
            <a:headEnd/>
            <a:tailEnd/>
          </a:ln>
        </p:spPr>
      </p:pic>
      <p:pic>
        <p:nvPicPr>
          <p:cNvPr id="8196" name="Picture 4"/>
          <p:cNvPicPr>
            <a:picLocks noChangeAspect="1" noChangeArrowheads="1"/>
          </p:cNvPicPr>
          <p:nvPr/>
        </p:nvPicPr>
        <p:blipFill>
          <a:blip r:embed="rId5" cstate="print"/>
          <a:srcRect/>
          <a:stretch>
            <a:fillRect/>
          </a:stretch>
        </p:blipFill>
        <p:spPr bwMode="auto">
          <a:xfrm>
            <a:off x="6553200" y="932392"/>
            <a:ext cx="1447800" cy="6666488"/>
          </a:xfrm>
          <a:prstGeom prst="rect">
            <a:avLst/>
          </a:prstGeom>
          <a:noFill/>
          <a:ln w="9525">
            <a:noFill/>
            <a:miter lim="800000"/>
            <a:headEnd/>
            <a:tailEnd/>
          </a:ln>
        </p:spPr>
      </p:pic>
      <p:pic>
        <p:nvPicPr>
          <p:cNvPr id="13" name="Picture 2"/>
          <p:cNvPicPr>
            <a:picLocks noChangeAspect="1" noChangeArrowheads="1"/>
          </p:cNvPicPr>
          <p:nvPr/>
        </p:nvPicPr>
        <p:blipFill>
          <a:blip r:embed="rId6" cstate="print"/>
          <a:srcRect/>
          <a:stretch>
            <a:fillRect/>
          </a:stretch>
        </p:blipFill>
        <p:spPr bwMode="auto">
          <a:xfrm>
            <a:off x="2530935" y="1084792"/>
            <a:ext cx="1447800" cy="6382808"/>
          </a:xfrm>
          <a:prstGeom prst="rect">
            <a:avLst/>
          </a:prstGeom>
          <a:noFill/>
          <a:ln w="9525">
            <a:noFill/>
            <a:miter lim="800000"/>
            <a:headEnd/>
            <a:tailEnd/>
          </a:ln>
        </p:spPr>
      </p:pic>
      <p:pic>
        <p:nvPicPr>
          <p:cNvPr id="14" name="Picture 2"/>
          <p:cNvPicPr>
            <a:picLocks noChangeAspect="1" noChangeArrowheads="1"/>
          </p:cNvPicPr>
          <p:nvPr/>
        </p:nvPicPr>
        <p:blipFill>
          <a:blip r:embed="rId7" cstate="print"/>
          <a:srcRect/>
          <a:stretch>
            <a:fillRect/>
          </a:stretch>
        </p:blipFill>
        <p:spPr bwMode="auto">
          <a:xfrm>
            <a:off x="5105400" y="1084792"/>
            <a:ext cx="1447800" cy="6382808"/>
          </a:xfrm>
          <a:prstGeom prst="rect">
            <a:avLst/>
          </a:prstGeom>
          <a:noFill/>
          <a:ln w="9525">
            <a:noFill/>
            <a:miter lim="800000"/>
            <a:headEnd/>
            <a:tailEnd/>
          </a:ln>
        </p:spPr>
      </p:pic>
      <p:pic>
        <p:nvPicPr>
          <p:cNvPr id="15" name="Picture 2"/>
          <p:cNvPicPr>
            <a:picLocks noChangeAspect="1" noChangeArrowheads="1"/>
          </p:cNvPicPr>
          <p:nvPr/>
        </p:nvPicPr>
        <p:blipFill>
          <a:blip r:embed="rId8" cstate="print"/>
          <a:srcRect/>
          <a:stretch>
            <a:fillRect/>
          </a:stretch>
        </p:blipFill>
        <p:spPr bwMode="auto">
          <a:xfrm>
            <a:off x="3810000" y="1084792"/>
            <a:ext cx="1447800" cy="6382808"/>
          </a:xfrm>
          <a:prstGeom prst="rect">
            <a:avLst/>
          </a:prstGeom>
          <a:noFill/>
          <a:ln w="9525">
            <a:noFill/>
            <a:miter lim="800000"/>
            <a:headEnd/>
            <a:tailEnd/>
          </a:ln>
        </p:spPr>
      </p:pic>
      <p:pic>
        <p:nvPicPr>
          <p:cNvPr id="16" name="Picture 2"/>
          <p:cNvPicPr>
            <a:picLocks noChangeAspect="1" noChangeArrowheads="1"/>
          </p:cNvPicPr>
          <p:nvPr/>
        </p:nvPicPr>
        <p:blipFill>
          <a:blip r:embed="rId9" cstate="print"/>
          <a:srcRect/>
          <a:stretch>
            <a:fillRect/>
          </a:stretch>
        </p:blipFill>
        <p:spPr bwMode="auto">
          <a:xfrm>
            <a:off x="1295400" y="1084792"/>
            <a:ext cx="1447800" cy="6382808"/>
          </a:xfrm>
          <a:prstGeom prst="rect">
            <a:avLst/>
          </a:prstGeom>
          <a:noFill/>
          <a:ln w="9525">
            <a:noFill/>
            <a:miter lim="800000"/>
            <a:headEnd/>
            <a:tailEnd/>
          </a:ln>
        </p:spPr>
      </p:pic>
      <p:pic>
        <p:nvPicPr>
          <p:cNvPr id="17" name="Picture 2"/>
          <p:cNvPicPr>
            <a:picLocks noChangeAspect="1" noChangeArrowheads="1"/>
          </p:cNvPicPr>
          <p:nvPr/>
        </p:nvPicPr>
        <p:blipFill>
          <a:blip r:embed="rId10" cstate="print"/>
          <a:srcRect/>
          <a:stretch>
            <a:fillRect/>
          </a:stretch>
        </p:blipFill>
        <p:spPr bwMode="auto">
          <a:xfrm>
            <a:off x="0" y="1084792"/>
            <a:ext cx="1447800" cy="63828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3" cstate="print"/>
          <a:srcRect/>
          <a:stretch>
            <a:fillRect/>
          </a:stretch>
        </p:blipFill>
        <p:spPr bwMode="auto">
          <a:xfrm>
            <a:off x="-762000" y="1428750"/>
            <a:ext cx="5334000" cy="4000500"/>
          </a:xfrm>
          <a:prstGeom prst="rect">
            <a:avLst/>
          </a:prstGeom>
          <a:noFill/>
          <a:ln w="9525">
            <a:noFill/>
            <a:miter lim="800000"/>
            <a:headEnd/>
            <a:tailEnd/>
          </a:ln>
        </p:spPr>
      </p:pic>
      <p:sp>
        <p:nvSpPr>
          <p:cNvPr id="2" name="Title 1"/>
          <p:cNvSpPr>
            <a:spLocks noGrp="1"/>
          </p:cNvSpPr>
          <p:nvPr>
            <p:ph type="title"/>
          </p:nvPr>
        </p:nvSpPr>
        <p:spPr>
          <a:xfrm>
            <a:off x="152400" y="0"/>
            <a:ext cx="7162800" cy="1143000"/>
          </a:xfrm>
        </p:spPr>
        <p:txBody>
          <a:bodyPr/>
          <a:lstStyle/>
          <a:p>
            <a:pPr algn="l"/>
            <a:r>
              <a:rPr lang="en-US" dirty="0" smtClean="0"/>
              <a:t>Frontal</a:t>
            </a:r>
            <a:endParaRPr lang="en-US" dirty="0"/>
          </a:p>
        </p:txBody>
      </p:sp>
      <p:pic>
        <p:nvPicPr>
          <p:cNvPr id="8" name="Picture 2"/>
          <p:cNvPicPr>
            <a:picLocks noChangeAspect="1" noChangeArrowheads="1"/>
          </p:cNvPicPr>
          <p:nvPr/>
        </p:nvPicPr>
        <p:blipFill>
          <a:blip r:embed="rId4" cstate="print"/>
          <a:srcRect/>
          <a:stretch>
            <a:fillRect/>
          </a:stretch>
        </p:blipFill>
        <p:spPr bwMode="auto">
          <a:xfrm>
            <a:off x="6742014" y="533400"/>
            <a:ext cx="2401986" cy="6858000"/>
          </a:xfrm>
          <a:prstGeom prst="rect">
            <a:avLst/>
          </a:prstGeom>
          <a:noFill/>
          <a:ln w="9525">
            <a:noFill/>
            <a:miter lim="800000"/>
            <a:headEnd/>
            <a:tailEnd/>
          </a:ln>
        </p:spPr>
      </p:pic>
      <p:pic>
        <p:nvPicPr>
          <p:cNvPr id="9" name="Picture 2"/>
          <p:cNvPicPr>
            <a:picLocks noChangeAspect="1" noChangeArrowheads="1"/>
          </p:cNvPicPr>
          <p:nvPr/>
        </p:nvPicPr>
        <p:blipFill>
          <a:blip r:embed="rId5" cstate="print"/>
          <a:srcRect/>
          <a:stretch>
            <a:fillRect/>
          </a:stretch>
        </p:blipFill>
        <p:spPr bwMode="auto">
          <a:xfrm>
            <a:off x="2093814" y="533400"/>
            <a:ext cx="2401986" cy="6858000"/>
          </a:xfrm>
          <a:prstGeom prst="rect">
            <a:avLst/>
          </a:prstGeom>
          <a:noFill/>
          <a:ln w="9525">
            <a:noFill/>
            <a:miter lim="800000"/>
            <a:headEnd/>
            <a:tailEnd/>
          </a:ln>
        </p:spPr>
      </p:pic>
      <p:pic>
        <p:nvPicPr>
          <p:cNvPr id="10" name="Picture 2"/>
          <p:cNvPicPr>
            <a:picLocks noChangeAspect="1" noChangeArrowheads="1"/>
          </p:cNvPicPr>
          <p:nvPr/>
        </p:nvPicPr>
        <p:blipFill>
          <a:blip r:embed="rId6" cstate="print"/>
          <a:srcRect/>
          <a:stretch>
            <a:fillRect/>
          </a:stretch>
        </p:blipFill>
        <p:spPr bwMode="auto">
          <a:xfrm>
            <a:off x="4343400" y="533400"/>
            <a:ext cx="2401986"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Electrodes active during delay</a:t>
            </a:r>
            <a:endParaRPr lang="en-US" dirty="0"/>
          </a:p>
        </p:txBody>
      </p:sp>
      <p:sp>
        <p:nvSpPr>
          <p:cNvPr id="3" name="Content Placeholder 2"/>
          <p:cNvSpPr>
            <a:spLocks noGrp="1"/>
          </p:cNvSpPr>
          <p:nvPr>
            <p:ph idx="1"/>
          </p:nvPr>
        </p:nvSpPr>
        <p:spPr>
          <a:xfrm>
            <a:off x="457200" y="1600200"/>
            <a:ext cx="2743200" cy="4525963"/>
          </a:xfrm>
        </p:spPr>
        <p:txBody>
          <a:bodyPr>
            <a:normAutofit/>
          </a:bodyPr>
          <a:lstStyle/>
          <a:p>
            <a:r>
              <a:rPr lang="en-US" sz="2400" dirty="0" smtClean="0"/>
              <a:t>Mid-</a:t>
            </a:r>
            <a:r>
              <a:rPr lang="en-US" sz="2400" dirty="0" err="1" smtClean="0"/>
              <a:t>Stg</a:t>
            </a:r>
            <a:endParaRPr lang="en-US" sz="2400" dirty="0" smtClean="0"/>
          </a:p>
          <a:p>
            <a:r>
              <a:rPr lang="en-US" sz="2400" dirty="0" err="1" smtClean="0"/>
              <a:t>Somatosensory</a:t>
            </a:r>
            <a:r>
              <a:rPr lang="en-US" sz="2400" dirty="0" smtClean="0"/>
              <a:t> electrodes at top of central </a:t>
            </a:r>
            <a:r>
              <a:rPr lang="en-US" sz="2400" dirty="0" err="1" smtClean="0"/>
              <a:t>sulcus</a:t>
            </a:r>
            <a:endParaRPr lang="en-US" sz="2400" dirty="0"/>
          </a:p>
        </p:txBody>
      </p:sp>
      <p:pic>
        <p:nvPicPr>
          <p:cNvPr id="26627" name="Picture 3"/>
          <p:cNvPicPr>
            <a:picLocks noChangeAspect="1" noChangeArrowheads="1"/>
          </p:cNvPicPr>
          <p:nvPr/>
        </p:nvPicPr>
        <p:blipFill>
          <a:blip r:embed="rId2" cstate="print"/>
          <a:srcRect/>
          <a:stretch>
            <a:fillRect/>
          </a:stretch>
        </p:blipFill>
        <p:spPr bwMode="auto">
          <a:xfrm>
            <a:off x="3200400" y="1333500"/>
            <a:ext cx="5638800"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2590800" cy="4525963"/>
          </a:xfrm>
        </p:spPr>
        <p:txBody>
          <a:bodyPr>
            <a:normAutofit fontScale="62500" lnSpcReduction="20000"/>
          </a:bodyPr>
          <a:lstStyle/>
          <a:p>
            <a:r>
              <a:rPr lang="en-US" dirty="0" smtClean="0"/>
              <a:t>Motor electrodes show 2 distinct bands in beta frequencies</a:t>
            </a:r>
          </a:p>
          <a:p>
            <a:pPr>
              <a:buNone/>
            </a:pPr>
            <a:endParaRPr lang="en-US" dirty="0" smtClean="0"/>
          </a:p>
          <a:p>
            <a:r>
              <a:rPr lang="en-US" dirty="0" smtClean="0"/>
              <a:t>STG electrode show activation of beta and alpha bands at beginning of delay</a:t>
            </a:r>
          </a:p>
          <a:p>
            <a:pPr>
              <a:buNone/>
            </a:pPr>
            <a:endParaRPr lang="en-US" dirty="0" smtClean="0"/>
          </a:p>
          <a:p>
            <a:r>
              <a:rPr lang="en-US" dirty="0" smtClean="0"/>
              <a:t>Need to compare this to patient with passive test (is this working memory or responsive to any sound offset?)</a:t>
            </a:r>
          </a:p>
          <a:p>
            <a:endParaRPr lang="en-US" dirty="0"/>
          </a:p>
        </p:txBody>
      </p:sp>
      <p:pic>
        <p:nvPicPr>
          <p:cNvPr id="5" name="Picture 2"/>
          <p:cNvPicPr>
            <a:picLocks noChangeAspect="1" noChangeArrowheads="1"/>
          </p:cNvPicPr>
          <p:nvPr/>
        </p:nvPicPr>
        <p:blipFill>
          <a:blip r:embed="rId3" cstate="print"/>
          <a:srcRect/>
          <a:stretch>
            <a:fillRect/>
          </a:stretch>
        </p:blipFill>
        <p:spPr bwMode="auto">
          <a:xfrm>
            <a:off x="5048616" y="457200"/>
            <a:ext cx="1961784" cy="6858000"/>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7029816" y="457200"/>
            <a:ext cx="1961784" cy="6858000"/>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a:stretch>
            <a:fillRect/>
          </a:stretch>
        </p:blipFill>
        <p:spPr bwMode="auto">
          <a:xfrm>
            <a:off x="3172739" y="457200"/>
            <a:ext cx="1961784" cy="6858000"/>
          </a:xfrm>
          <a:prstGeom prst="rect">
            <a:avLst/>
          </a:prstGeom>
          <a:noFill/>
          <a:ln w="9525">
            <a:noFill/>
            <a:miter lim="800000"/>
            <a:headEnd/>
            <a:tailEnd/>
          </a:ln>
        </p:spPr>
      </p:pic>
      <p:sp>
        <p:nvSpPr>
          <p:cNvPr id="2" name="Title 1"/>
          <p:cNvSpPr>
            <a:spLocks noGrp="1"/>
          </p:cNvSpPr>
          <p:nvPr>
            <p:ph type="title"/>
          </p:nvPr>
        </p:nvSpPr>
        <p:spPr>
          <a:xfrm>
            <a:off x="-685800" y="-76200"/>
            <a:ext cx="8686800" cy="1143000"/>
          </a:xfrm>
        </p:spPr>
        <p:txBody>
          <a:bodyPr>
            <a:normAutofit/>
          </a:bodyPr>
          <a:lstStyle/>
          <a:p>
            <a:r>
              <a:rPr lang="en-US" sz="2400" dirty="0" smtClean="0"/>
              <a:t>Beta band activity following target presentation offset </a:t>
            </a:r>
            <a:endParaRPr lang="en-US" sz="2400" dirty="0"/>
          </a:p>
        </p:txBody>
      </p:sp>
      <p:pic>
        <p:nvPicPr>
          <p:cNvPr id="27651" name="Picture 3"/>
          <p:cNvPicPr>
            <a:picLocks noChangeAspect="1" noChangeArrowheads="1"/>
          </p:cNvPicPr>
          <p:nvPr/>
        </p:nvPicPr>
        <p:blipFill>
          <a:blip r:embed="rId6" cstate="print"/>
          <a:srcRect/>
          <a:stretch>
            <a:fillRect/>
          </a:stretch>
        </p:blipFill>
        <p:spPr bwMode="auto">
          <a:xfrm>
            <a:off x="2209800" y="5791200"/>
            <a:ext cx="962025"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EC23</a:t>
            </a:r>
            <a:endParaRPr lang="en-US" dirty="0"/>
          </a:p>
        </p:txBody>
      </p:sp>
      <p:sp>
        <p:nvSpPr>
          <p:cNvPr id="8" name="Text Placeholder 7"/>
          <p:cNvSpPr>
            <a:spLocks noGrp="1"/>
          </p:cNvSpPr>
          <p:nvPr>
            <p:ph type="body" sz="half" idx="2"/>
          </p:nvPr>
        </p:nvSpPr>
        <p:spPr/>
        <p:txBody>
          <a:bodyPr>
            <a:normAutofit fontScale="70000" lnSpcReduction="20000"/>
          </a:bodyPr>
          <a:lstStyle/>
          <a:p>
            <a:r>
              <a:rPr lang="en-US" b="1" dirty="0" smtClean="0"/>
              <a:t>SITE 'C'</a:t>
            </a:r>
            <a:endParaRPr lang="en-US" dirty="0" smtClean="0"/>
          </a:p>
          <a:p>
            <a:r>
              <a:rPr lang="en-US" dirty="0" smtClean="0"/>
              <a:t>3 trials w/ stimulation during </a:t>
            </a:r>
            <a:r>
              <a:rPr lang="en-US" u="sng" dirty="0" smtClean="0"/>
              <a:t>target</a:t>
            </a:r>
            <a:r>
              <a:rPr lang="en-US" dirty="0" smtClean="0"/>
              <a:t> window only (2 additional trials w/ </a:t>
            </a:r>
            <a:r>
              <a:rPr lang="en-US" dirty="0" err="1" smtClean="0"/>
              <a:t>bleedover</a:t>
            </a:r>
            <a:r>
              <a:rPr lang="en-US" dirty="0" smtClean="0"/>
              <a:t> into buffer window)</a:t>
            </a:r>
          </a:p>
          <a:p>
            <a:r>
              <a:rPr lang="en-US" dirty="0" smtClean="0"/>
              <a:t>    a. 1/3 trials caused error (1 </a:t>
            </a:r>
            <a:r>
              <a:rPr lang="en-US" dirty="0" err="1" smtClean="0"/>
              <a:t>bleedover</a:t>
            </a:r>
            <a:r>
              <a:rPr lang="en-US" dirty="0" smtClean="0"/>
              <a:t> trial classified as an error)</a:t>
            </a:r>
          </a:p>
          <a:p>
            <a:r>
              <a:rPr lang="en-US" dirty="0" smtClean="0"/>
              <a:t>        a. error classified as perceptual (</a:t>
            </a:r>
            <a:r>
              <a:rPr lang="en-US" dirty="0" err="1" smtClean="0"/>
              <a:t>bleedover</a:t>
            </a:r>
            <a:r>
              <a:rPr lang="en-US" dirty="0" smtClean="0"/>
              <a:t> error classified as perceptual)</a:t>
            </a:r>
          </a:p>
          <a:p>
            <a:r>
              <a:rPr lang="en-US" dirty="0" smtClean="0"/>
              <a:t>0 trials w/ stimulation during </a:t>
            </a:r>
            <a:r>
              <a:rPr lang="en-US" u="sng" dirty="0" smtClean="0"/>
              <a:t>buffer</a:t>
            </a:r>
            <a:r>
              <a:rPr lang="en-US" dirty="0" smtClean="0"/>
              <a:t> window only</a:t>
            </a:r>
          </a:p>
          <a:p>
            <a:r>
              <a:rPr lang="en-US" dirty="0" smtClean="0"/>
              <a:t>1 trial w/ stimulation during </a:t>
            </a:r>
            <a:r>
              <a:rPr lang="en-US" u="sng" dirty="0" smtClean="0"/>
              <a:t>production</a:t>
            </a:r>
            <a:r>
              <a:rPr lang="en-US" dirty="0" smtClean="0"/>
              <a:t> window only (1 w/ partial stimulation during buffer window)</a:t>
            </a:r>
          </a:p>
          <a:p>
            <a:r>
              <a:rPr lang="en-US" dirty="0" smtClean="0"/>
              <a:t>    a. 0 errors (1 error during partial stimulation trial - classified as offset error)</a:t>
            </a:r>
          </a:p>
          <a:p>
            <a:r>
              <a:rPr lang="en-US" dirty="0" smtClean="0"/>
              <a:t> </a:t>
            </a:r>
          </a:p>
          <a:p>
            <a:r>
              <a:rPr lang="en-US" b="1" dirty="0" smtClean="0"/>
              <a:t>SITE 'D'</a:t>
            </a:r>
            <a:endParaRPr lang="en-US" dirty="0" smtClean="0"/>
          </a:p>
          <a:p>
            <a:r>
              <a:rPr lang="en-US" dirty="0" smtClean="0"/>
              <a:t>1 trial w/ stimulation during </a:t>
            </a:r>
            <a:r>
              <a:rPr lang="en-US" u="sng" dirty="0" smtClean="0"/>
              <a:t>target</a:t>
            </a:r>
            <a:r>
              <a:rPr lang="en-US" dirty="0" smtClean="0"/>
              <a:t> window only</a:t>
            </a:r>
          </a:p>
          <a:p>
            <a:r>
              <a:rPr lang="en-US" dirty="0" smtClean="0"/>
              <a:t>     a. 1/1 trials caused error - classified as perceptual error, "</a:t>
            </a:r>
            <a:r>
              <a:rPr lang="en-US" dirty="0" err="1" smtClean="0"/>
              <a:t>i</a:t>
            </a:r>
            <a:r>
              <a:rPr lang="en-US" dirty="0" smtClean="0"/>
              <a:t> don't know"</a:t>
            </a:r>
          </a:p>
          <a:p>
            <a:r>
              <a:rPr lang="en-US" dirty="0" smtClean="0"/>
              <a:t>4 trials w/ stimulation during </a:t>
            </a:r>
            <a:r>
              <a:rPr lang="en-US" u="sng" dirty="0" smtClean="0"/>
              <a:t>buffer</a:t>
            </a:r>
            <a:r>
              <a:rPr lang="en-US" dirty="0" smtClean="0"/>
              <a:t> window only (3 addition trials w/ </a:t>
            </a:r>
            <a:r>
              <a:rPr lang="en-US" dirty="0" err="1" smtClean="0"/>
              <a:t>bleedover</a:t>
            </a:r>
            <a:r>
              <a:rPr lang="en-US" dirty="0" smtClean="0"/>
              <a:t>)</a:t>
            </a:r>
          </a:p>
          <a:p>
            <a:r>
              <a:rPr lang="en-US" dirty="0" smtClean="0"/>
              <a:t>     a. 0/4 trials w/ error (1/3 trials w/ error - classified as offset error)</a:t>
            </a:r>
          </a:p>
          <a:p>
            <a:r>
              <a:rPr lang="en-US" dirty="0" smtClean="0"/>
              <a:t>2 trials w/ stimulation during </a:t>
            </a:r>
            <a:r>
              <a:rPr lang="en-US" u="sng" dirty="0" smtClean="0"/>
              <a:t>production</a:t>
            </a:r>
            <a:r>
              <a:rPr lang="en-US" dirty="0" smtClean="0"/>
              <a:t> window only</a:t>
            </a:r>
          </a:p>
          <a:p>
            <a:r>
              <a:rPr lang="en-US" dirty="0" smtClean="0"/>
              <a:t>     a. 1/2 trials w/ error - classified as phonological error</a:t>
            </a:r>
          </a:p>
          <a:p>
            <a:r>
              <a:rPr lang="en-US" dirty="0" smtClean="0"/>
              <a:t>         a. of note: the target was motive and the patient said "</a:t>
            </a:r>
            <a:r>
              <a:rPr lang="en-US" dirty="0" err="1" smtClean="0"/>
              <a:t>moutuh</a:t>
            </a:r>
            <a:r>
              <a:rPr lang="en-US" dirty="0" smtClean="0"/>
              <a:t>" and then self-corrected and said </a:t>
            </a:r>
          </a:p>
          <a:p>
            <a:r>
              <a:rPr lang="en-US" dirty="0" smtClean="0"/>
              <a:t>	"motive" at the stimulation offset</a:t>
            </a:r>
          </a:p>
          <a:p>
            <a:endParaRPr lang="en-US" dirty="0"/>
          </a:p>
        </p:txBody>
      </p:sp>
      <p:pic>
        <p:nvPicPr>
          <p:cNvPr id="9" name="Content Placeholder 8" descr="C:\Users\Miranda\Desktop\Speech &amp; Language Database\Videos\A101_NR_7-2-12\A101_NR_7-2-12\A101_7-2-2012_rep sites marked.png"/>
          <p:cNvPicPr>
            <a:picLocks noGrp="1"/>
          </p:cNvPicPr>
          <p:nvPr>
            <p:ph idx="1"/>
          </p:nvPr>
        </p:nvPicPr>
        <p:blipFill>
          <a:blip r:embed="rId2" cstate="print"/>
          <a:srcRect l="15594" t="16821" r="29149" b="20525"/>
          <a:stretch>
            <a:fillRect/>
          </a:stretch>
        </p:blipFill>
        <p:spPr bwMode="auto">
          <a:xfrm>
            <a:off x="3575050" y="1569471"/>
            <a:ext cx="5111750" cy="3260271"/>
          </a:xfrm>
          <a:prstGeom prst="rect">
            <a:avLst/>
          </a:prstGeom>
          <a:noFill/>
          <a:ln w="9525">
            <a:noFill/>
            <a:miter lim="800000"/>
            <a:headEnd/>
            <a:tailEnd/>
          </a:ln>
        </p:spPr>
      </p:pic>
      <p:sp>
        <p:nvSpPr>
          <p:cNvPr id="10" name="TextBox 9"/>
          <p:cNvSpPr txBox="1"/>
          <p:nvPr/>
        </p:nvSpPr>
        <p:spPr>
          <a:xfrm>
            <a:off x="4953000" y="5029200"/>
            <a:ext cx="3810000" cy="923330"/>
          </a:xfrm>
          <a:prstGeom prst="rect">
            <a:avLst/>
          </a:prstGeom>
          <a:noFill/>
        </p:spPr>
        <p:txBody>
          <a:bodyPr wrap="square" rtlCol="0">
            <a:spAutoFit/>
          </a:bodyPr>
          <a:lstStyle/>
          <a:p>
            <a:r>
              <a:rPr lang="en-US" dirty="0" smtClean="0"/>
              <a:t>Word: 1/3 perceptual error</a:t>
            </a:r>
          </a:p>
          <a:p>
            <a:r>
              <a:rPr lang="en-US" dirty="0" smtClean="0"/>
              <a:t>Delay: 0/0</a:t>
            </a:r>
          </a:p>
          <a:p>
            <a:r>
              <a:rPr lang="en-US" dirty="0" smtClean="0"/>
              <a:t>Rep: 0/1 error</a:t>
            </a:r>
          </a:p>
        </p:txBody>
      </p:sp>
      <p:sp>
        <p:nvSpPr>
          <p:cNvPr id="11" name="TextBox 10"/>
          <p:cNvSpPr txBox="1"/>
          <p:nvPr/>
        </p:nvSpPr>
        <p:spPr>
          <a:xfrm>
            <a:off x="5715000" y="609600"/>
            <a:ext cx="3810000" cy="923330"/>
          </a:xfrm>
          <a:prstGeom prst="rect">
            <a:avLst/>
          </a:prstGeom>
          <a:noFill/>
        </p:spPr>
        <p:txBody>
          <a:bodyPr wrap="square" rtlCol="0">
            <a:spAutoFit/>
          </a:bodyPr>
          <a:lstStyle/>
          <a:p>
            <a:r>
              <a:rPr lang="en-US" dirty="0" smtClean="0"/>
              <a:t>Word: 1/1 perceptual error</a:t>
            </a:r>
          </a:p>
          <a:p>
            <a:r>
              <a:rPr lang="en-US" dirty="0" smtClean="0"/>
              <a:t>Delay: 0/4</a:t>
            </a:r>
          </a:p>
          <a:p>
            <a:r>
              <a:rPr lang="en-US" dirty="0" smtClean="0"/>
              <a:t>Rep: 1/3 Phonological error</a:t>
            </a:r>
          </a:p>
        </p:txBody>
      </p:sp>
      <p:cxnSp>
        <p:nvCxnSpPr>
          <p:cNvPr id="13" name="Straight Arrow Connector 12"/>
          <p:cNvCxnSpPr/>
          <p:nvPr/>
        </p:nvCxnSpPr>
        <p:spPr>
          <a:xfrm flipV="1">
            <a:off x="5715000" y="3581400"/>
            <a:ext cx="228600" cy="1447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553200" y="1524000"/>
            <a:ext cx="228600" cy="1600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Text Placeholder 6"/>
          <p:cNvSpPr>
            <a:spLocks noGrp="1"/>
          </p:cNvSpPr>
          <p:nvPr>
            <p:ph type="body" idx="1"/>
          </p:nvPr>
        </p:nvSpPr>
        <p:spPr/>
        <p:txBody>
          <a:bodyPr/>
          <a:lstStyle/>
          <a:p>
            <a:r>
              <a:rPr lang="en-US" dirty="0" smtClean="0"/>
              <a:t>Site C</a:t>
            </a:r>
            <a:endParaRPr lang="en-US" dirty="0"/>
          </a:p>
        </p:txBody>
      </p:sp>
      <p:sp>
        <p:nvSpPr>
          <p:cNvPr id="9" name="Text Placeholder 8"/>
          <p:cNvSpPr>
            <a:spLocks noGrp="1"/>
          </p:cNvSpPr>
          <p:nvPr>
            <p:ph type="body" sz="quarter" idx="3"/>
          </p:nvPr>
        </p:nvSpPr>
        <p:spPr/>
        <p:txBody>
          <a:bodyPr/>
          <a:lstStyle/>
          <a:p>
            <a:r>
              <a:rPr lang="en-US" dirty="0" smtClean="0"/>
              <a:t>Site D</a:t>
            </a:r>
            <a:endParaRPr lang="en-US" dirty="0"/>
          </a:p>
        </p:txBody>
      </p:sp>
      <p:pic>
        <p:nvPicPr>
          <p:cNvPr id="3076" name="Picture 4"/>
          <p:cNvPicPr>
            <a:picLocks noGrp="1" noChangeAspect="1" noChangeArrowheads="1"/>
          </p:cNvPicPr>
          <p:nvPr>
            <p:ph sz="half" idx="2"/>
          </p:nvPr>
        </p:nvPicPr>
        <p:blipFill>
          <a:blip r:embed="rId2" cstate="print"/>
          <a:srcRect/>
          <a:stretch>
            <a:fillRect/>
          </a:stretch>
        </p:blipFill>
        <p:spPr bwMode="auto">
          <a:xfrm>
            <a:off x="664208" y="2174875"/>
            <a:ext cx="3626172" cy="3951288"/>
          </a:xfrm>
          <a:prstGeom prst="rect">
            <a:avLst/>
          </a:prstGeom>
          <a:noFill/>
          <a:ln w="9525">
            <a:noFill/>
            <a:miter lim="800000"/>
            <a:headEnd/>
            <a:tailEnd/>
          </a:ln>
          <a:effectLst/>
        </p:spPr>
      </p:pic>
      <p:pic>
        <p:nvPicPr>
          <p:cNvPr id="3077" name="Picture 5"/>
          <p:cNvPicPr>
            <a:picLocks noGrp="1" noChangeAspect="1" noChangeArrowheads="1"/>
          </p:cNvPicPr>
          <p:nvPr>
            <p:ph sz="quarter" idx="4"/>
          </p:nvPr>
        </p:nvPicPr>
        <p:blipFill>
          <a:blip r:embed="rId3" cstate="print"/>
          <a:srcRect/>
          <a:stretch>
            <a:fillRect/>
          </a:stretch>
        </p:blipFill>
        <p:spPr bwMode="auto">
          <a:xfrm>
            <a:off x="4852826" y="2174875"/>
            <a:ext cx="3626172" cy="3951288"/>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EC24</a:t>
            </a:r>
            <a:endParaRPr lang="en-US" dirty="0"/>
          </a:p>
        </p:txBody>
      </p:sp>
      <p:sp>
        <p:nvSpPr>
          <p:cNvPr id="8" name="Text Placeholder 7"/>
          <p:cNvSpPr>
            <a:spLocks noGrp="1"/>
          </p:cNvSpPr>
          <p:nvPr>
            <p:ph type="body" sz="half" idx="2"/>
          </p:nvPr>
        </p:nvSpPr>
        <p:spPr/>
        <p:txBody>
          <a:bodyPr>
            <a:normAutofit fontScale="70000" lnSpcReduction="20000"/>
          </a:bodyPr>
          <a:lstStyle/>
          <a:p>
            <a:r>
              <a:rPr lang="en-US" b="1" dirty="0" smtClean="0"/>
              <a:t>SITES 'E' &amp; 'F' collapsed</a:t>
            </a:r>
            <a:endParaRPr lang="en-US" dirty="0" smtClean="0"/>
          </a:p>
          <a:p>
            <a:r>
              <a:rPr lang="en-US" dirty="0" smtClean="0"/>
              <a:t>1 trial w/ stimulation during </a:t>
            </a:r>
            <a:r>
              <a:rPr lang="en-US" u="sng" dirty="0" smtClean="0"/>
              <a:t>target</a:t>
            </a:r>
            <a:r>
              <a:rPr lang="en-US" dirty="0" smtClean="0"/>
              <a:t> window only (1 trial w/ </a:t>
            </a:r>
            <a:r>
              <a:rPr lang="en-US" dirty="0" err="1" smtClean="0"/>
              <a:t>bleedover</a:t>
            </a:r>
            <a:r>
              <a:rPr lang="en-US" dirty="0" smtClean="0"/>
              <a:t> into buffer)</a:t>
            </a:r>
          </a:p>
          <a:p>
            <a:r>
              <a:rPr lang="en-US" dirty="0" smtClean="0"/>
              <a:t>     a. 1/1 trial caused error - classified as phonological, velocity -&gt; </a:t>
            </a:r>
            <a:r>
              <a:rPr lang="en-US" dirty="0" err="1" smtClean="0"/>
              <a:t>muhgrasity</a:t>
            </a:r>
            <a:r>
              <a:rPr lang="en-US" dirty="0" smtClean="0"/>
              <a:t> (no error on </a:t>
            </a:r>
            <a:r>
              <a:rPr lang="en-US" dirty="0" err="1" smtClean="0"/>
              <a:t>bleedover</a:t>
            </a:r>
            <a:r>
              <a:rPr lang="en-US" dirty="0" smtClean="0"/>
              <a:t> 	trial)</a:t>
            </a:r>
          </a:p>
          <a:p>
            <a:r>
              <a:rPr lang="en-US" dirty="0" smtClean="0"/>
              <a:t>2 trials w/ stimulation during </a:t>
            </a:r>
            <a:r>
              <a:rPr lang="en-US" u="sng" dirty="0" smtClean="0"/>
              <a:t>buffer</a:t>
            </a:r>
            <a:r>
              <a:rPr lang="en-US" dirty="0" smtClean="0"/>
              <a:t> window only (1 trial w/ </a:t>
            </a:r>
            <a:r>
              <a:rPr lang="en-US" dirty="0" err="1" smtClean="0"/>
              <a:t>bleedover</a:t>
            </a:r>
            <a:r>
              <a:rPr lang="en-US" dirty="0" smtClean="0"/>
              <a:t>)</a:t>
            </a:r>
          </a:p>
          <a:p>
            <a:r>
              <a:rPr lang="en-US" dirty="0" smtClean="0"/>
              <a:t>     a.  0/2 trials caused error (no error during </a:t>
            </a:r>
            <a:r>
              <a:rPr lang="en-US" dirty="0" err="1" smtClean="0"/>
              <a:t>bleedover</a:t>
            </a:r>
            <a:r>
              <a:rPr lang="en-US" dirty="0" smtClean="0"/>
              <a:t> trial)</a:t>
            </a:r>
          </a:p>
          <a:p>
            <a:r>
              <a:rPr lang="en-US" dirty="0" smtClean="0"/>
              <a:t>1 trial w/ stimulation during </a:t>
            </a:r>
            <a:r>
              <a:rPr lang="en-US" u="sng" dirty="0" smtClean="0"/>
              <a:t>production</a:t>
            </a:r>
            <a:r>
              <a:rPr lang="en-US" dirty="0" smtClean="0"/>
              <a:t> window only</a:t>
            </a:r>
          </a:p>
          <a:p>
            <a:r>
              <a:rPr lang="en-US" dirty="0" smtClean="0"/>
              <a:t>     a. 1/1 trial caused error - classified as phonological, statistical -&gt; </a:t>
            </a:r>
            <a:r>
              <a:rPr lang="en-US" dirty="0" err="1" smtClean="0"/>
              <a:t>suhdastruh</a:t>
            </a:r>
            <a:endParaRPr lang="en-US" dirty="0" smtClean="0"/>
          </a:p>
          <a:p>
            <a:r>
              <a:rPr lang="en-US" dirty="0" smtClean="0"/>
              <a:t> </a:t>
            </a:r>
          </a:p>
          <a:p>
            <a:r>
              <a:rPr lang="en-US" b="1" dirty="0" smtClean="0"/>
              <a:t>SITE 'D'</a:t>
            </a:r>
            <a:endParaRPr lang="en-US" dirty="0" smtClean="0"/>
          </a:p>
          <a:p>
            <a:r>
              <a:rPr lang="en-US" dirty="0" smtClean="0"/>
              <a:t>0 trials w/ stimulation during </a:t>
            </a:r>
            <a:r>
              <a:rPr lang="en-US" u="sng" dirty="0" smtClean="0"/>
              <a:t>target</a:t>
            </a:r>
            <a:r>
              <a:rPr lang="en-US" dirty="0" smtClean="0"/>
              <a:t> window only</a:t>
            </a:r>
          </a:p>
          <a:p>
            <a:r>
              <a:rPr lang="en-US" dirty="0" smtClean="0"/>
              <a:t>     a. no errors</a:t>
            </a:r>
          </a:p>
          <a:p>
            <a:r>
              <a:rPr lang="en-US" dirty="0" smtClean="0"/>
              <a:t>2 trials w/ stimulation during </a:t>
            </a:r>
            <a:r>
              <a:rPr lang="en-US" u="sng" dirty="0" smtClean="0"/>
              <a:t>buffer</a:t>
            </a:r>
            <a:r>
              <a:rPr lang="en-US" dirty="0" smtClean="0"/>
              <a:t> window only</a:t>
            </a:r>
          </a:p>
          <a:p>
            <a:r>
              <a:rPr lang="en-US" dirty="0" smtClean="0"/>
              <a:t>     a. no errors</a:t>
            </a:r>
          </a:p>
          <a:p>
            <a:r>
              <a:rPr lang="en-US" dirty="0" smtClean="0"/>
              <a:t>2 trials w/ stimulation during </a:t>
            </a:r>
            <a:r>
              <a:rPr lang="en-US" u="sng" dirty="0" smtClean="0"/>
              <a:t>production</a:t>
            </a:r>
            <a:r>
              <a:rPr lang="en-US" dirty="0" smtClean="0"/>
              <a:t> window only (1 w/ partial </a:t>
            </a:r>
            <a:r>
              <a:rPr lang="en-US" dirty="0" err="1" smtClean="0"/>
              <a:t>stim</a:t>
            </a:r>
            <a:r>
              <a:rPr lang="en-US" dirty="0" smtClean="0"/>
              <a:t> during buffer window)</a:t>
            </a:r>
          </a:p>
          <a:p>
            <a:r>
              <a:rPr lang="en-US" dirty="0" smtClean="0"/>
              <a:t>     a. no errors</a:t>
            </a:r>
          </a:p>
          <a:p>
            <a:r>
              <a:rPr lang="en-US" dirty="0" smtClean="0"/>
              <a:t> </a:t>
            </a:r>
          </a:p>
          <a:p>
            <a:r>
              <a:rPr lang="en-US" dirty="0" smtClean="0"/>
              <a:t>OF NOTE: this patient was very tearful throughout the procedure (labiality and pain seemed to be stimulation-related, perhaps given site of tumor location); there was no epilepsy team and during the probe list the patient stated that he felt an "aura", so he most likely was having a seizure and it may question some of his results during both sets of repetition data </a:t>
            </a:r>
          </a:p>
          <a:p>
            <a:r>
              <a:rPr lang="en-US" dirty="0" smtClean="0"/>
              <a:t> </a:t>
            </a:r>
          </a:p>
          <a:p>
            <a:endParaRPr lang="en-US" dirty="0"/>
          </a:p>
        </p:txBody>
      </p:sp>
      <p:pic>
        <p:nvPicPr>
          <p:cNvPr id="9" name="Content Placeholder 8" descr="C:\Users\Miranda\Desktop\Speech &amp; Language Database\Videos\A103_MG_7-23-12\pictures\GALINDOMAXIMO_rep sites marked.PNG"/>
          <p:cNvPicPr>
            <a:picLocks noGrp="1"/>
          </p:cNvPicPr>
          <p:nvPr>
            <p:ph idx="1"/>
          </p:nvPr>
        </p:nvPicPr>
        <p:blipFill>
          <a:blip r:embed="rId2" cstate="print"/>
          <a:srcRect l="14041" t="11455" r="27931" b="15442"/>
          <a:stretch>
            <a:fillRect/>
          </a:stretch>
        </p:blipFill>
        <p:spPr bwMode="auto">
          <a:xfrm>
            <a:off x="3575050" y="1388434"/>
            <a:ext cx="5111750" cy="3622344"/>
          </a:xfrm>
          <a:prstGeom prst="rect">
            <a:avLst/>
          </a:prstGeom>
          <a:noFill/>
          <a:ln w="9525">
            <a:noFill/>
            <a:miter lim="800000"/>
            <a:headEnd/>
            <a:tailEnd/>
          </a:ln>
        </p:spPr>
      </p:pic>
      <p:sp>
        <p:nvSpPr>
          <p:cNvPr id="10" name="TextBox 9"/>
          <p:cNvSpPr txBox="1"/>
          <p:nvPr/>
        </p:nvSpPr>
        <p:spPr>
          <a:xfrm>
            <a:off x="4953000" y="5105400"/>
            <a:ext cx="3810000" cy="923330"/>
          </a:xfrm>
          <a:prstGeom prst="rect">
            <a:avLst/>
          </a:prstGeom>
          <a:noFill/>
        </p:spPr>
        <p:txBody>
          <a:bodyPr wrap="square" rtlCol="0">
            <a:spAutoFit/>
          </a:bodyPr>
          <a:lstStyle/>
          <a:p>
            <a:r>
              <a:rPr lang="en-US" dirty="0" smtClean="0"/>
              <a:t>Word: 1/1 phonological error</a:t>
            </a:r>
          </a:p>
          <a:p>
            <a:r>
              <a:rPr lang="en-US" dirty="0" smtClean="0"/>
              <a:t>Delay: 0/2 error</a:t>
            </a:r>
          </a:p>
          <a:p>
            <a:r>
              <a:rPr lang="en-US" dirty="0" smtClean="0"/>
              <a:t>Rep: 1/1 phonological error</a:t>
            </a:r>
          </a:p>
        </p:txBody>
      </p:sp>
      <p:sp>
        <p:nvSpPr>
          <p:cNvPr id="11" name="TextBox 10"/>
          <p:cNvSpPr txBox="1"/>
          <p:nvPr/>
        </p:nvSpPr>
        <p:spPr>
          <a:xfrm>
            <a:off x="5715000" y="304800"/>
            <a:ext cx="3810000" cy="923330"/>
          </a:xfrm>
          <a:prstGeom prst="rect">
            <a:avLst/>
          </a:prstGeom>
          <a:noFill/>
        </p:spPr>
        <p:txBody>
          <a:bodyPr wrap="square" rtlCol="0">
            <a:spAutoFit/>
          </a:bodyPr>
          <a:lstStyle/>
          <a:p>
            <a:r>
              <a:rPr lang="en-US" dirty="0" smtClean="0"/>
              <a:t>Word: 0/0</a:t>
            </a:r>
          </a:p>
          <a:p>
            <a:r>
              <a:rPr lang="en-US" dirty="0" smtClean="0"/>
              <a:t>Delay: 0/2</a:t>
            </a:r>
          </a:p>
          <a:p>
            <a:r>
              <a:rPr lang="en-US" dirty="0" smtClean="0"/>
              <a:t>Rep: 0/2 </a:t>
            </a:r>
          </a:p>
        </p:txBody>
      </p:sp>
      <p:cxnSp>
        <p:nvCxnSpPr>
          <p:cNvPr id="12" name="Straight Arrow Connector 11"/>
          <p:cNvCxnSpPr/>
          <p:nvPr/>
        </p:nvCxnSpPr>
        <p:spPr>
          <a:xfrm flipV="1">
            <a:off x="5943600" y="3657600"/>
            <a:ext cx="228600" cy="1447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477000" y="1219200"/>
            <a:ext cx="304800" cy="1905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Word Onset</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2660216" y="1600200"/>
            <a:ext cx="3823567" cy="4525963"/>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p:cNvPicPr>
            <a:picLocks noChangeAspect="1" noChangeArrowheads="1"/>
          </p:cNvPicPr>
          <p:nvPr/>
        </p:nvPicPr>
        <p:blipFill>
          <a:blip r:embed="rId2" cstate="print"/>
          <a:srcRect/>
          <a:stretch>
            <a:fillRect/>
          </a:stretch>
        </p:blipFill>
        <p:spPr bwMode="auto">
          <a:xfrm>
            <a:off x="2057400" y="0"/>
            <a:ext cx="9144000" cy="997242"/>
          </a:xfrm>
          <a:prstGeom prst="rect">
            <a:avLst/>
          </a:prstGeom>
          <a:noFill/>
          <a:ln w="9525">
            <a:noFill/>
            <a:miter lim="800000"/>
            <a:headEnd/>
            <a:tailEnd/>
          </a:ln>
          <a:effectLst/>
        </p:spPr>
      </p:pic>
      <p:pic>
        <p:nvPicPr>
          <p:cNvPr id="30" name="Picture 29"/>
          <p:cNvPicPr>
            <a:picLocks noChangeAspect="1" noChangeArrowheads="1"/>
          </p:cNvPicPr>
          <p:nvPr/>
        </p:nvPicPr>
        <p:blipFill>
          <a:blip r:embed="rId3" cstate="print"/>
          <a:srcRect/>
          <a:stretch>
            <a:fillRect/>
          </a:stretch>
        </p:blipFill>
        <p:spPr bwMode="auto">
          <a:xfrm>
            <a:off x="2057400" y="844842"/>
            <a:ext cx="9144000" cy="997242"/>
          </a:xfrm>
          <a:prstGeom prst="rect">
            <a:avLst/>
          </a:prstGeom>
          <a:noFill/>
          <a:ln w="9525">
            <a:noFill/>
            <a:miter lim="800000"/>
            <a:headEnd/>
            <a:tailEnd/>
          </a:ln>
          <a:effectLst/>
        </p:spPr>
      </p:pic>
      <p:pic>
        <p:nvPicPr>
          <p:cNvPr id="31" name="Picture 2"/>
          <p:cNvPicPr>
            <a:picLocks noChangeAspect="1" noChangeArrowheads="1"/>
          </p:cNvPicPr>
          <p:nvPr/>
        </p:nvPicPr>
        <p:blipFill>
          <a:blip r:embed="rId4" cstate="print"/>
          <a:srcRect/>
          <a:stretch>
            <a:fillRect/>
          </a:stretch>
        </p:blipFill>
        <p:spPr bwMode="auto">
          <a:xfrm>
            <a:off x="2057400" y="1676400"/>
            <a:ext cx="9144000" cy="997242"/>
          </a:xfrm>
          <a:prstGeom prst="rect">
            <a:avLst/>
          </a:prstGeom>
          <a:noFill/>
          <a:ln w="9525">
            <a:noFill/>
            <a:miter lim="800000"/>
            <a:headEnd/>
            <a:tailEnd/>
          </a:ln>
          <a:effectLst/>
        </p:spPr>
      </p:pic>
      <p:pic>
        <p:nvPicPr>
          <p:cNvPr id="32" name="Picture 2"/>
          <p:cNvPicPr>
            <a:picLocks noChangeAspect="1" noChangeArrowheads="1"/>
          </p:cNvPicPr>
          <p:nvPr/>
        </p:nvPicPr>
        <p:blipFill>
          <a:blip r:embed="rId5" cstate="print"/>
          <a:srcRect/>
          <a:stretch>
            <a:fillRect/>
          </a:stretch>
        </p:blipFill>
        <p:spPr bwMode="auto">
          <a:xfrm>
            <a:off x="2057400" y="2590800"/>
            <a:ext cx="9144000" cy="997242"/>
          </a:xfrm>
          <a:prstGeom prst="rect">
            <a:avLst/>
          </a:prstGeom>
          <a:noFill/>
          <a:ln w="9525">
            <a:noFill/>
            <a:miter lim="800000"/>
            <a:headEnd/>
            <a:tailEnd/>
          </a:ln>
          <a:effectLst/>
        </p:spPr>
      </p:pic>
      <p:pic>
        <p:nvPicPr>
          <p:cNvPr id="33" name="Picture 2"/>
          <p:cNvPicPr>
            <a:picLocks noChangeAspect="1" noChangeArrowheads="1"/>
          </p:cNvPicPr>
          <p:nvPr/>
        </p:nvPicPr>
        <p:blipFill>
          <a:blip r:embed="rId6" cstate="print"/>
          <a:srcRect/>
          <a:stretch>
            <a:fillRect/>
          </a:stretch>
        </p:blipFill>
        <p:spPr bwMode="auto">
          <a:xfrm>
            <a:off x="2057400" y="5181600"/>
            <a:ext cx="9144000" cy="997242"/>
          </a:xfrm>
          <a:prstGeom prst="rect">
            <a:avLst/>
          </a:prstGeom>
          <a:noFill/>
          <a:ln w="9525">
            <a:noFill/>
            <a:miter lim="800000"/>
            <a:headEnd/>
            <a:tailEnd/>
          </a:ln>
          <a:effectLst/>
        </p:spPr>
      </p:pic>
      <p:pic>
        <p:nvPicPr>
          <p:cNvPr id="34" name="Picture 2"/>
          <p:cNvPicPr>
            <a:picLocks noChangeAspect="1" noChangeArrowheads="1"/>
          </p:cNvPicPr>
          <p:nvPr/>
        </p:nvPicPr>
        <p:blipFill>
          <a:blip r:embed="rId7" cstate="print"/>
          <a:srcRect/>
          <a:stretch>
            <a:fillRect/>
          </a:stretch>
        </p:blipFill>
        <p:spPr bwMode="auto">
          <a:xfrm>
            <a:off x="2057400" y="5943600"/>
            <a:ext cx="9144000" cy="997242"/>
          </a:xfrm>
          <a:prstGeom prst="rect">
            <a:avLst/>
          </a:prstGeom>
          <a:noFill/>
          <a:ln w="9525">
            <a:noFill/>
            <a:miter lim="800000"/>
            <a:headEnd/>
            <a:tailEnd/>
          </a:ln>
          <a:effectLst/>
        </p:spPr>
      </p:pic>
      <p:pic>
        <p:nvPicPr>
          <p:cNvPr id="35" name="Picture 2"/>
          <p:cNvPicPr>
            <a:picLocks noChangeAspect="1" noChangeArrowheads="1"/>
          </p:cNvPicPr>
          <p:nvPr/>
        </p:nvPicPr>
        <p:blipFill>
          <a:blip r:embed="rId8" cstate="print"/>
          <a:srcRect/>
          <a:stretch>
            <a:fillRect/>
          </a:stretch>
        </p:blipFill>
        <p:spPr bwMode="auto">
          <a:xfrm>
            <a:off x="2057400" y="3505200"/>
            <a:ext cx="9144000" cy="997242"/>
          </a:xfrm>
          <a:prstGeom prst="rect">
            <a:avLst/>
          </a:prstGeom>
          <a:noFill/>
          <a:ln w="9525">
            <a:noFill/>
            <a:miter lim="800000"/>
            <a:headEnd/>
            <a:tailEnd/>
          </a:ln>
          <a:effectLst/>
        </p:spPr>
      </p:pic>
      <p:pic>
        <p:nvPicPr>
          <p:cNvPr id="36" name="Picture 2"/>
          <p:cNvPicPr>
            <a:picLocks noChangeAspect="1" noChangeArrowheads="1"/>
          </p:cNvPicPr>
          <p:nvPr/>
        </p:nvPicPr>
        <p:blipFill>
          <a:blip r:embed="rId9" cstate="print"/>
          <a:srcRect/>
          <a:stretch>
            <a:fillRect/>
          </a:stretch>
        </p:blipFill>
        <p:spPr bwMode="auto">
          <a:xfrm>
            <a:off x="2057400" y="4412958"/>
            <a:ext cx="9144000" cy="997242"/>
          </a:xfrm>
          <a:prstGeom prst="rect">
            <a:avLst/>
          </a:prstGeom>
          <a:noFill/>
          <a:ln w="9525">
            <a:noFill/>
            <a:miter lim="800000"/>
            <a:headEnd/>
            <a:tailEnd/>
          </a:ln>
          <a:effectLst/>
        </p:spPr>
      </p:pic>
      <p:sp>
        <p:nvSpPr>
          <p:cNvPr id="37" name="TextBox 36"/>
          <p:cNvSpPr txBox="1"/>
          <p:nvPr/>
        </p:nvSpPr>
        <p:spPr>
          <a:xfrm>
            <a:off x="152400" y="152400"/>
            <a:ext cx="1143000" cy="369332"/>
          </a:xfrm>
          <a:prstGeom prst="rect">
            <a:avLst/>
          </a:prstGeom>
          <a:noFill/>
        </p:spPr>
        <p:txBody>
          <a:bodyPr wrap="square" rtlCol="0">
            <a:spAutoFit/>
          </a:bodyPr>
          <a:lstStyle/>
          <a:p>
            <a:r>
              <a:rPr lang="en-US" dirty="0" err="1" smtClean="0"/>
              <a:t>pSTG</a:t>
            </a:r>
            <a:endParaRPr lang="en-US" dirty="0"/>
          </a:p>
        </p:txBody>
      </p:sp>
      <p:sp>
        <p:nvSpPr>
          <p:cNvPr id="39" name="TextBox 38"/>
          <p:cNvSpPr txBox="1"/>
          <p:nvPr/>
        </p:nvSpPr>
        <p:spPr>
          <a:xfrm>
            <a:off x="152400" y="1066800"/>
            <a:ext cx="1143000" cy="369332"/>
          </a:xfrm>
          <a:prstGeom prst="rect">
            <a:avLst/>
          </a:prstGeom>
          <a:noFill/>
        </p:spPr>
        <p:txBody>
          <a:bodyPr wrap="square" rtlCol="0">
            <a:spAutoFit/>
          </a:bodyPr>
          <a:lstStyle/>
          <a:p>
            <a:r>
              <a:rPr lang="en-US" dirty="0" err="1" smtClean="0"/>
              <a:t>pSTG</a:t>
            </a:r>
            <a:endParaRPr lang="en-US" dirty="0"/>
          </a:p>
        </p:txBody>
      </p:sp>
      <p:sp>
        <p:nvSpPr>
          <p:cNvPr id="40" name="TextBox 39"/>
          <p:cNvSpPr txBox="1"/>
          <p:nvPr/>
        </p:nvSpPr>
        <p:spPr>
          <a:xfrm>
            <a:off x="228600" y="1981200"/>
            <a:ext cx="1143000" cy="369332"/>
          </a:xfrm>
          <a:prstGeom prst="rect">
            <a:avLst/>
          </a:prstGeom>
          <a:noFill/>
        </p:spPr>
        <p:txBody>
          <a:bodyPr wrap="square" rtlCol="0">
            <a:spAutoFit/>
          </a:bodyPr>
          <a:lstStyle/>
          <a:p>
            <a:r>
              <a:rPr lang="en-US" dirty="0" err="1" smtClean="0"/>
              <a:t>midSTG</a:t>
            </a:r>
            <a:endParaRPr lang="en-US" dirty="0"/>
          </a:p>
        </p:txBody>
      </p:sp>
      <p:sp>
        <p:nvSpPr>
          <p:cNvPr id="41" name="TextBox 40"/>
          <p:cNvSpPr txBox="1"/>
          <p:nvPr/>
        </p:nvSpPr>
        <p:spPr>
          <a:xfrm>
            <a:off x="228600" y="2895600"/>
            <a:ext cx="1143000" cy="369332"/>
          </a:xfrm>
          <a:prstGeom prst="rect">
            <a:avLst/>
          </a:prstGeom>
          <a:noFill/>
        </p:spPr>
        <p:txBody>
          <a:bodyPr wrap="square" rtlCol="0">
            <a:spAutoFit/>
          </a:bodyPr>
          <a:lstStyle/>
          <a:p>
            <a:r>
              <a:rPr lang="en-US" dirty="0" err="1" smtClean="0"/>
              <a:t>aSTG</a:t>
            </a:r>
            <a:endParaRPr lang="en-US" dirty="0"/>
          </a:p>
        </p:txBody>
      </p:sp>
      <p:sp>
        <p:nvSpPr>
          <p:cNvPr id="42" name="TextBox 41"/>
          <p:cNvSpPr txBox="1"/>
          <p:nvPr/>
        </p:nvSpPr>
        <p:spPr>
          <a:xfrm>
            <a:off x="152400" y="3886200"/>
            <a:ext cx="1371600" cy="369332"/>
          </a:xfrm>
          <a:prstGeom prst="rect">
            <a:avLst/>
          </a:prstGeom>
          <a:noFill/>
        </p:spPr>
        <p:txBody>
          <a:bodyPr wrap="square" rtlCol="0">
            <a:spAutoFit/>
          </a:bodyPr>
          <a:lstStyle/>
          <a:p>
            <a:r>
              <a:rPr lang="en-US" dirty="0" smtClean="0"/>
              <a:t>STS/motor</a:t>
            </a:r>
            <a:endParaRPr lang="en-US" dirty="0"/>
          </a:p>
        </p:txBody>
      </p:sp>
      <p:sp>
        <p:nvSpPr>
          <p:cNvPr id="43" name="TextBox 42"/>
          <p:cNvSpPr txBox="1"/>
          <p:nvPr/>
        </p:nvSpPr>
        <p:spPr>
          <a:xfrm>
            <a:off x="152400" y="4800600"/>
            <a:ext cx="1371600" cy="369332"/>
          </a:xfrm>
          <a:prstGeom prst="rect">
            <a:avLst/>
          </a:prstGeom>
          <a:noFill/>
        </p:spPr>
        <p:txBody>
          <a:bodyPr wrap="square" rtlCol="0">
            <a:spAutoFit/>
          </a:bodyPr>
          <a:lstStyle/>
          <a:p>
            <a:r>
              <a:rPr lang="en-US" dirty="0" err="1" smtClean="0"/>
              <a:t>aSTG</a:t>
            </a:r>
            <a:r>
              <a:rPr lang="en-US" dirty="0" smtClean="0"/>
              <a:t>/motor</a:t>
            </a:r>
            <a:endParaRPr lang="en-US" dirty="0"/>
          </a:p>
        </p:txBody>
      </p:sp>
      <p:sp>
        <p:nvSpPr>
          <p:cNvPr id="44" name="TextBox 43"/>
          <p:cNvSpPr txBox="1"/>
          <p:nvPr/>
        </p:nvSpPr>
        <p:spPr>
          <a:xfrm>
            <a:off x="228600" y="5410200"/>
            <a:ext cx="1600200" cy="369332"/>
          </a:xfrm>
          <a:prstGeom prst="rect">
            <a:avLst/>
          </a:prstGeom>
          <a:noFill/>
        </p:spPr>
        <p:txBody>
          <a:bodyPr wrap="square" rtlCol="0">
            <a:spAutoFit/>
          </a:bodyPr>
          <a:lstStyle/>
          <a:p>
            <a:r>
              <a:rPr lang="en-US" dirty="0" smtClean="0"/>
              <a:t>STS/motor</a:t>
            </a:r>
            <a:endParaRPr lang="en-US" dirty="0"/>
          </a:p>
        </p:txBody>
      </p:sp>
      <p:sp>
        <p:nvSpPr>
          <p:cNvPr id="45" name="TextBox 44"/>
          <p:cNvSpPr txBox="1"/>
          <p:nvPr/>
        </p:nvSpPr>
        <p:spPr>
          <a:xfrm>
            <a:off x="228600" y="5934670"/>
            <a:ext cx="1143000" cy="923330"/>
          </a:xfrm>
          <a:prstGeom prst="rect">
            <a:avLst/>
          </a:prstGeom>
          <a:noFill/>
        </p:spPr>
        <p:txBody>
          <a:bodyPr wrap="square" rtlCol="0">
            <a:spAutoFit/>
          </a:bodyPr>
          <a:lstStyle/>
          <a:p>
            <a:r>
              <a:rPr lang="en-US" dirty="0" err="1" smtClean="0"/>
              <a:t>Broca’s</a:t>
            </a:r>
            <a:r>
              <a:rPr lang="en-US" dirty="0" smtClean="0"/>
              <a:t>/ motor/</a:t>
            </a:r>
            <a:r>
              <a:rPr lang="en-US" dirty="0" err="1" smtClean="0"/>
              <a:t>aSTG</a:t>
            </a:r>
            <a:endParaRPr lang="en-US" dirty="0"/>
          </a:p>
        </p:txBody>
      </p:sp>
      <p:pic>
        <p:nvPicPr>
          <p:cNvPr id="47" name="Picture 2"/>
          <p:cNvPicPr>
            <a:picLocks noChangeAspect="1" noChangeArrowheads="1"/>
          </p:cNvPicPr>
          <p:nvPr/>
        </p:nvPicPr>
        <p:blipFill>
          <a:blip r:embed="rId10" cstate="print"/>
          <a:srcRect/>
          <a:stretch>
            <a:fillRect/>
          </a:stretch>
        </p:blipFill>
        <p:spPr bwMode="auto">
          <a:xfrm>
            <a:off x="1371600" y="0"/>
            <a:ext cx="1524000" cy="800100"/>
          </a:xfrm>
          <a:prstGeom prst="rect">
            <a:avLst/>
          </a:prstGeom>
          <a:noFill/>
          <a:ln w="9525">
            <a:noFill/>
            <a:miter lim="800000"/>
            <a:headEnd/>
            <a:tailEnd/>
          </a:ln>
          <a:effectLst/>
        </p:spPr>
      </p:pic>
      <p:pic>
        <p:nvPicPr>
          <p:cNvPr id="48" name="Picture 2"/>
          <p:cNvPicPr>
            <a:picLocks noChangeAspect="1" noChangeArrowheads="1"/>
          </p:cNvPicPr>
          <p:nvPr/>
        </p:nvPicPr>
        <p:blipFill>
          <a:blip r:embed="rId11" cstate="print"/>
          <a:srcRect/>
          <a:stretch>
            <a:fillRect/>
          </a:stretch>
        </p:blipFill>
        <p:spPr bwMode="auto">
          <a:xfrm>
            <a:off x="1371600" y="914400"/>
            <a:ext cx="1524000" cy="800100"/>
          </a:xfrm>
          <a:prstGeom prst="rect">
            <a:avLst/>
          </a:prstGeom>
          <a:noFill/>
          <a:ln w="9525">
            <a:noFill/>
            <a:miter lim="800000"/>
            <a:headEnd/>
            <a:tailEnd/>
          </a:ln>
          <a:effectLst/>
        </p:spPr>
      </p:pic>
      <p:pic>
        <p:nvPicPr>
          <p:cNvPr id="49" name="Picture 2"/>
          <p:cNvPicPr>
            <a:picLocks noChangeAspect="1" noChangeArrowheads="1"/>
          </p:cNvPicPr>
          <p:nvPr/>
        </p:nvPicPr>
        <p:blipFill>
          <a:blip r:embed="rId12" cstate="print"/>
          <a:srcRect/>
          <a:stretch>
            <a:fillRect/>
          </a:stretch>
        </p:blipFill>
        <p:spPr bwMode="auto">
          <a:xfrm>
            <a:off x="1371600" y="1752600"/>
            <a:ext cx="1524000" cy="800100"/>
          </a:xfrm>
          <a:prstGeom prst="rect">
            <a:avLst/>
          </a:prstGeom>
          <a:noFill/>
          <a:ln w="9525">
            <a:noFill/>
            <a:miter lim="800000"/>
            <a:headEnd/>
            <a:tailEnd/>
          </a:ln>
          <a:effectLst/>
        </p:spPr>
      </p:pic>
      <p:pic>
        <p:nvPicPr>
          <p:cNvPr id="50" name="Picture 2"/>
          <p:cNvPicPr>
            <a:picLocks noChangeAspect="1" noChangeArrowheads="1"/>
          </p:cNvPicPr>
          <p:nvPr/>
        </p:nvPicPr>
        <p:blipFill>
          <a:blip r:embed="rId13" cstate="print"/>
          <a:srcRect/>
          <a:stretch>
            <a:fillRect/>
          </a:stretch>
        </p:blipFill>
        <p:spPr bwMode="auto">
          <a:xfrm>
            <a:off x="1371600" y="2628900"/>
            <a:ext cx="1524000" cy="800100"/>
          </a:xfrm>
          <a:prstGeom prst="rect">
            <a:avLst/>
          </a:prstGeom>
          <a:noFill/>
          <a:ln w="9525">
            <a:noFill/>
            <a:miter lim="800000"/>
            <a:headEnd/>
            <a:tailEnd/>
          </a:ln>
          <a:effectLst/>
        </p:spPr>
      </p:pic>
      <p:pic>
        <p:nvPicPr>
          <p:cNvPr id="51" name="Picture 2"/>
          <p:cNvPicPr>
            <a:picLocks noChangeAspect="1" noChangeArrowheads="1"/>
          </p:cNvPicPr>
          <p:nvPr/>
        </p:nvPicPr>
        <p:blipFill>
          <a:blip r:embed="rId14" cstate="print"/>
          <a:srcRect/>
          <a:stretch>
            <a:fillRect/>
          </a:stretch>
        </p:blipFill>
        <p:spPr bwMode="auto">
          <a:xfrm>
            <a:off x="1371600" y="3467100"/>
            <a:ext cx="1524000" cy="800100"/>
          </a:xfrm>
          <a:prstGeom prst="rect">
            <a:avLst/>
          </a:prstGeom>
          <a:noFill/>
          <a:ln w="9525">
            <a:noFill/>
            <a:miter lim="800000"/>
            <a:headEnd/>
            <a:tailEnd/>
          </a:ln>
          <a:effectLst/>
        </p:spPr>
      </p:pic>
      <p:pic>
        <p:nvPicPr>
          <p:cNvPr id="52" name="Picture 2"/>
          <p:cNvPicPr>
            <a:picLocks noChangeAspect="1" noChangeArrowheads="1"/>
          </p:cNvPicPr>
          <p:nvPr/>
        </p:nvPicPr>
        <p:blipFill>
          <a:blip r:embed="rId15" cstate="print"/>
          <a:srcRect/>
          <a:stretch>
            <a:fillRect/>
          </a:stretch>
        </p:blipFill>
        <p:spPr bwMode="auto">
          <a:xfrm>
            <a:off x="1371600" y="4343400"/>
            <a:ext cx="1524000" cy="800100"/>
          </a:xfrm>
          <a:prstGeom prst="rect">
            <a:avLst/>
          </a:prstGeom>
          <a:noFill/>
          <a:ln w="9525">
            <a:noFill/>
            <a:miter lim="800000"/>
            <a:headEnd/>
            <a:tailEnd/>
          </a:ln>
          <a:effectLst/>
        </p:spPr>
      </p:pic>
      <p:pic>
        <p:nvPicPr>
          <p:cNvPr id="53" name="Picture 2"/>
          <p:cNvPicPr>
            <a:picLocks noChangeAspect="1" noChangeArrowheads="1"/>
          </p:cNvPicPr>
          <p:nvPr/>
        </p:nvPicPr>
        <p:blipFill>
          <a:blip r:embed="rId16" cstate="print"/>
          <a:srcRect/>
          <a:stretch>
            <a:fillRect/>
          </a:stretch>
        </p:blipFill>
        <p:spPr bwMode="auto">
          <a:xfrm>
            <a:off x="1371600" y="5295900"/>
            <a:ext cx="1524000" cy="800100"/>
          </a:xfrm>
          <a:prstGeom prst="rect">
            <a:avLst/>
          </a:prstGeom>
          <a:noFill/>
          <a:ln w="9525">
            <a:noFill/>
            <a:miter lim="800000"/>
            <a:headEnd/>
            <a:tailEnd/>
          </a:ln>
          <a:effectLst/>
        </p:spPr>
      </p:pic>
      <p:pic>
        <p:nvPicPr>
          <p:cNvPr id="54" name="Picture 2"/>
          <p:cNvPicPr>
            <a:picLocks noChangeAspect="1" noChangeArrowheads="1"/>
          </p:cNvPicPr>
          <p:nvPr/>
        </p:nvPicPr>
        <p:blipFill>
          <a:blip r:embed="rId17" cstate="print"/>
          <a:srcRect/>
          <a:stretch>
            <a:fillRect/>
          </a:stretch>
        </p:blipFill>
        <p:spPr bwMode="auto">
          <a:xfrm>
            <a:off x="1371600" y="6057900"/>
            <a:ext cx="1524000" cy="8001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Beep</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3120625" y="1600200"/>
            <a:ext cx="2902750" cy="4525963"/>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2" cstate="print"/>
          <a:srcRect/>
          <a:stretch>
            <a:fillRect/>
          </a:stretch>
        </p:blipFill>
        <p:spPr bwMode="auto">
          <a:xfrm>
            <a:off x="990600" y="838200"/>
            <a:ext cx="9144000" cy="980027"/>
          </a:xfrm>
          <a:prstGeom prst="rect">
            <a:avLst/>
          </a:prstGeom>
          <a:noFill/>
          <a:ln w="9525">
            <a:noFill/>
            <a:miter lim="800000"/>
            <a:headEnd/>
            <a:tailEnd/>
          </a:ln>
          <a:effectLst/>
        </p:spPr>
      </p:pic>
      <p:pic>
        <p:nvPicPr>
          <p:cNvPr id="3" name="Picture 2"/>
          <p:cNvPicPr>
            <a:picLocks noChangeAspect="1" noChangeArrowheads="1"/>
          </p:cNvPicPr>
          <p:nvPr/>
        </p:nvPicPr>
        <p:blipFill>
          <a:blip r:embed="rId3" cstate="print"/>
          <a:srcRect/>
          <a:stretch>
            <a:fillRect/>
          </a:stretch>
        </p:blipFill>
        <p:spPr bwMode="auto">
          <a:xfrm>
            <a:off x="990600" y="1828800"/>
            <a:ext cx="9144000" cy="980027"/>
          </a:xfrm>
          <a:prstGeom prst="rect">
            <a:avLst/>
          </a:prstGeom>
          <a:noFill/>
          <a:ln w="9525">
            <a:noFill/>
            <a:miter lim="800000"/>
            <a:headEnd/>
            <a:tailEnd/>
          </a:ln>
          <a:effectLst/>
        </p:spPr>
      </p:pic>
      <p:pic>
        <p:nvPicPr>
          <p:cNvPr id="4" name="Picture 2"/>
          <p:cNvPicPr>
            <a:picLocks noChangeAspect="1" noChangeArrowheads="1"/>
          </p:cNvPicPr>
          <p:nvPr/>
        </p:nvPicPr>
        <p:blipFill>
          <a:blip r:embed="rId4" cstate="print"/>
          <a:srcRect/>
          <a:stretch>
            <a:fillRect/>
          </a:stretch>
        </p:blipFill>
        <p:spPr bwMode="auto">
          <a:xfrm>
            <a:off x="990600" y="2743200"/>
            <a:ext cx="9144000" cy="980027"/>
          </a:xfrm>
          <a:prstGeom prst="rect">
            <a:avLst/>
          </a:prstGeom>
          <a:noFill/>
          <a:ln w="9525">
            <a:noFill/>
            <a:miter lim="800000"/>
            <a:headEnd/>
            <a:tailEnd/>
          </a:ln>
          <a:effectLst/>
        </p:spPr>
      </p:pic>
      <p:pic>
        <p:nvPicPr>
          <p:cNvPr id="5" name="Picture 2"/>
          <p:cNvPicPr>
            <a:picLocks noChangeAspect="1" noChangeArrowheads="1"/>
          </p:cNvPicPr>
          <p:nvPr/>
        </p:nvPicPr>
        <p:blipFill>
          <a:blip r:embed="rId5" cstate="print"/>
          <a:srcRect/>
          <a:stretch>
            <a:fillRect/>
          </a:stretch>
        </p:blipFill>
        <p:spPr bwMode="auto">
          <a:xfrm>
            <a:off x="838200" y="685800"/>
            <a:ext cx="1600200" cy="914400"/>
          </a:xfrm>
          <a:prstGeom prst="rect">
            <a:avLst/>
          </a:prstGeom>
          <a:noFill/>
          <a:ln w="9525">
            <a:noFill/>
            <a:miter lim="800000"/>
            <a:headEnd/>
            <a:tailEnd/>
          </a:ln>
          <a:effectLst/>
        </p:spPr>
      </p:pic>
      <p:pic>
        <p:nvPicPr>
          <p:cNvPr id="6" name="Picture 5"/>
          <p:cNvPicPr>
            <a:picLocks noChangeAspect="1" noChangeArrowheads="1"/>
          </p:cNvPicPr>
          <p:nvPr/>
        </p:nvPicPr>
        <p:blipFill>
          <a:blip r:embed="rId6" cstate="print"/>
          <a:srcRect/>
          <a:stretch>
            <a:fillRect/>
          </a:stretch>
        </p:blipFill>
        <p:spPr bwMode="auto">
          <a:xfrm>
            <a:off x="838200" y="1752600"/>
            <a:ext cx="1600200" cy="914400"/>
          </a:xfrm>
          <a:prstGeom prst="rect">
            <a:avLst/>
          </a:prstGeom>
          <a:noFill/>
          <a:ln w="9525">
            <a:noFill/>
            <a:miter lim="800000"/>
            <a:headEnd/>
            <a:tailEnd/>
          </a:ln>
          <a:effectLst/>
        </p:spPr>
      </p:pic>
      <p:pic>
        <p:nvPicPr>
          <p:cNvPr id="7" name="Picture 2"/>
          <p:cNvPicPr>
            <a:picLocks noChangeAspect="1" noChangeArrowheads="1"/>
          </p:cNvPicPr>
          <p:nvPr/>
        </p:nvPicPr>
        <p:blipFill>
          <a:blip r:embed="rId7" cstate="print"/>
          <a:srcRect/>
          <a:stretch>
            <a:fillRect/>
          </a:stretch>
        </p:blipFill>
        <p:spPr bwMode="auto">
          <a:xfrm>
            <a:off x="838200" y="2743200"/>
            <a:ext cx="1600200" cy="9144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EC24, beep, </a:t>
            </a:r>
            <a:r>
              <a:rPr lang="en-US" dirty="0" err="1" smtClean="0"/>
              <a:t>ch</a:t>
            </a:r>
            <a:r>
              <a:rPr lang="en-US" dirty="0" smtClean="0"/>
              <a:t> 148, short </a:t>
            </a:r>
            <a:r>
              <a:rPr lang="en-US" dirty="0" err="1" smtClean="0"/>
              <a:t>vs</a:t>
            </a:r>
            <a:r>
              <a:rPr lang="en-US" smtClean="0"/>
              <a:t> long</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5791200" y="1676400"/>
            <a:ext cx="771525" cy="428625"/>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Repetition Onset</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2585998" y="2133600"/>
            <a:ext cx="3972004" cy="4525963"/>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262312" y="1371600"/>
            <a:ext cx="2619375" cy="156605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990600" y="-152400"/>
            <a:ext cx="9144000" cy="1283764"/>
          </a:xfrm>
          <a:prstGeom prst="rect">
            <a:avLst/>
          </a:prstGeom>
          <a:noFill/>
          <a:ln w="9525">
            <a:noFill/>
            <a:miter lim="800000"/>
            <a:headEnd/>
            <a:tailEnd/>
          </a:ln>
          <a:effectLst/>
        </p:spPr>
      </p:pic>
      <p:pic>
        <p:nvPicPr>
          <p:cNvPr id="3" name="Picture 2"/>
          <p:cNvPicPr>
            <a:picLocks noChangeAspect="1" noChangeArrowheads="1"/>
          </p:cNvPicPr>
          <p:nvPr/>
        </p:nvPicPr>
        <p:blipFill>
          <a:blip r:embed="rId3" cstate="print"/>
          <a:srcRect/>
          <a:stretch>
            <a:fillRect/>
          </a:stretch>
        </p:blipFill>
        <p:spPr bwMode="auto">
          <a:xfrm>
            <a:off x="990600" y="914400"/>
            <a:ext cx="9144000" cy="1283764"/>
          </a:xfrm>
          <a:prstGeom prst="rect">
            <a:avLst/>
          </a:prstGeom>
          <a:noFill/>
          <a:ln w="9525">
            <a:noFill/>
            <a:miter lim="800000"/>
            <a:headEnd/>
            <a:tailEnd/>
          </a:ln>
          <a:effectLst/>
        </p:spPr>
      </p:pic>
      <p:pic>
        <p:nvPicPr>
          <p:cNvPr id="4" name="Picture 2"/>
          <p:cNvPicPr>
            <a:picLocks noChangeAspect="1" noChangeArrowheads="1"/>
          </p:cNvPicPr>
          <p:nvPr/>
        </p:nvPicPr>
        <p:blipFill>
          <a:blip r:embed="rId4" cstate="print"/>
          <a:srcRect/>
          <a:stretch>
            <a:fillRect/>
          </a:stretch>
        </p:blipFill>
        <p:spPr bwMode="auto">
          <a:xfrm>
            <a:off x="990600" y="1981200"/>
            <a:ext cx="9144000" cy="1283764"/>
          </a:xfrm>
          <a:prstGeom prst="rect">
            <a:avLst/>
          </a:prstGeom>
          <a:noFill/>
          <a:ln w="9525">
            <a:noFill/>
            <a:miter lim="800000"/>
            <a:headEnd/>
            <a:tailEnd/>
          </a:ln>
          <a:effectLst/>
        </p:spPr>
      </p:pic>
      <p:pic>
        <p:nvPicPr>
          <p:cNvPr id="5" name="Picture 2"/>
          <p:cNvPicPr>
            <a:picLocks noChangeAspect="1" noChangeArrowheads="1"/>
          </p:cNvPicPr>
          <p:nvPr/>
        </p:nvPicPr>
        <p:blipFill>
          <a:blip r:embed="rId5" cstate="print"/>
          <a:srcRect/>
          <a:stretch>
            <a:fillRect/>
          </a:stretch>
        </p:blipFill>
        <p:spPr bwMode="auto">
          <a:xfrm>
            <a:off x="152400" y="3048000"/>
            <a:ext cx="9144000" cy="1283764"/>
          </a:xfrm>
          <a:prstGeom prst="rect">
            <a:avLst/>
          </a:prstGeom>
          <a:noFill/>
          <a:ln w="9525">
            <a:noFill/>
            <a:miter lim="800000"/>
            <a:headEnd/>
            <a:tailEnd/>
          </a:ln>
          <a:effectLst/>
        </p:spPr>
      </p:pic>
      <p:pic>
        <p:nvPicPr>
          <p:cNvPr id="6" name="Picture 2"/>
          <p:cNvPicPr>
            <a:picLocks noChangeAspect="1" noChangeArrowheads="1"/>
          </p:cNvPicPr>
          <p:nvPr/>
        </p:nvPicPr>
        <p:blipFill>
          <a:blip r:embed="rId6" cstate="print"/>
          <a:srcRect/>
          <a:stretch>
            <a:fillRect/>
          </a:stretch>
        </p:blipFill>
        <p:spPr bwMode="auto">
          <a:xfrm>
            <a:off x="990600" y="6019800"/>
            <a:ext cx="9144000" cy="1283764"/>
          </a:xfrm>
          <a:prstGeom prst="rect">
            <a:avLst/>
          </a:prstGeom>
          <a:noFill/>
          <a:ln w="9525">
            <a:noFill/>
            <a:miter lim="800000"/>
            <a:headEnd/>
            <a:tailEnd/>
          </a:ln>
          <a:effectLst/>
        </p:spPr>
      </p:pic>
      <p:pic>
        <p:nvPicPr>
          <p:cNvPr id="7" name="Picture 2"/>
          <p:cNvPicPr>
            <a:picLocks noChangeAspect="1" noChangeArrowheads="1"/>
          </p:cNvPicPr>
          <p:nvPr/>
        </p:nvPicPr>
        <p:blipFill>
          <a:blip r:embed="rId7" cstate="print"/>
          <a:srcRect/>
          <a:stretch>
            <a:fillRect/>
          </a:stretch>
        </p:blipFill>
        <p:spPr bwMode="auto">
          <a:xfrm>
            <a:off x="990600" y="4070882"/>
            <a:ext cx="9144000" cy="1283764"/>
          </a:xfrm>
          <a:prstGeom prst="rect">
            <a:avLst/>
          </a:prstGeom>
          <a:noFill/>
          <a:ln w="9525">
            <a:noFill/>
            <a:miter lim="800000"/>
            <a:headEnd/>
            <a:tailEnd/>
          </a:ln>
          <a:effectLst/>
        </p:spPr>
      </p:pic>
      <p:pic>
        <p:nvPicPr>
          <p:cNvPr id="8" name="Picture 2"/>
          <p:cNvPicPr>
            <a:picLocks noChangeAspect="1" noChangeArrowheads="1"/>
          </p:cNvPicPr>
          <p:nvPr/>
        </p:nvPicPr>
        <p:blipFill>
          <a:blip r:embed="rId8" cstate="print"/>
          <a:srcRect/>
          <a:stretch>
            <a:fillRect/>
          </a:stretch>
        </p:blipFill>
        <p:spPr bwMode="auto">
          <a:xfrm>
            <a:off x="990600" y="2971800"/>
            <a:ext cx="9144000" cy="1283764"/>
          </a:xfrm>
          <a:prstGeom prst="rect">
            <a:avLst/>
          </a:prstGeom>
          <a:noFill/>
          <a:ln w="9525">
            <a:noFill/>
            <a:miter lim="800000"/>
            <a:headEnd/>
            <a:tailEnd/>
          </a:ln>
          <a:effectLst/>
        </p:spPr>
      </p:pic>
      <p:pic>
        <p:nvPicPr>
          <p:cNvPr id="9" name="Picture 2"/>
          <p:cNvPicPr>
            <a:picLocks noChangeAspect="1" noChangeArrowheads="1"/>
          </p:cNvPicPr>
          <p:nvPr/>
        </p:nvPicPr>
        <p:blipFill>
          <a:blip r:embed="rId8" cstate="print"/>
          <a:srcRect/>
          <a:stretch>
            <a:fillRect/>
          </a:stretch>
        </p:blipFill>
        <p:spPr bwMode="auto">
          <a:xfrm>
            <a:off x="990600" y="5181600"/>
            <a:ext cx="9144000" cy="1283764"/>
          </a:xfrm>
          <a:prstGeom prst="rect">
            <a:avLst/>
          </a:prstGeom>
          <a:noFill/>
          <a:ln w="9525">
            <a:noFill/>
            <a:miter lim="800000"/>
            <a:headEnd/>
            <a:tailEnd/>
          </a:ln>
          <a:effectLst/>
        </p:spPr>
      </p:pic>
      <p:pic>
        <p:nvPicPr>
          <p:cNvPr id="10" name="Picture 2"/>
          <p:cNvPicPr>
            <a:picLocks noChangeAspect="1" noChangeArrowheads="1"/>
          </p:cNvPicPr>
          <p:nvPr/>
        </p:nvPicPr>
        <p:blipFill>
          <a:blip r:embed="rId9" cstate="print"/>
          <a:srcRect/>
          <a:stretch>
            <a:fillRect/>
          </a:stretch>
        </p:blipFill>
        <p:spPr bwMode="auto">
          <a:xfrm>
            <a:off x="914400" y="152400"/>
            <a:ext cx="1371600" cy="762000"/>
          </a:xfrm>
          <a:prstGeom prst="rect">
            <a:avLst/>
          </a:prstGeom>
          <a:noFill/>
          <a:ln w="9525">
            <a:noFill/>
            <a:miter lim="800000"/>
            <a:headEnd/>
            <a:tailEnd/>
          </a:ln>
          <a:effectLst/>
        </p:spPr>
      </p:pic>
      <p:pic>
        <p:nvPicPr>
          <p:cNvPr id="11" name="Picture 10"/>
          <p:cNvPicPr>
            <a:picLocks noChangeAspect="1" noChangeArrowheads="1"/>
          </p:cNvPicPr>
          <p:nvPr/>
        </p:nvPicPr>
        <p:blipFill>
          <a:blip r:embed="rId10" cstate="print"/>
          <a:srcRect/>
          <a:stretch>
            <a:fillRect/>
          </a:stretch>
        </p:blipFill>
        <p:spPr bwMode="auto">
          <a:xfrm>
            <a:off x="914400" y="1219200"/>
            <a:ext cx="1371600" cy="762000"/>
          </a:xfrm>
          <a:prstGeom prst="rect">
            <a:avLst/>
          </a:prstGeom>
          <a:noFill/>
          <a:ln w="9525">
            <a:noFill/>
            <a:miter lim="800000"/>
            <a:headEnd/>
            <a:tailEnd/>
          </a:ln>
          <a:effectLst/>
        </p:spPr>
      </p:pic>
      <p:pic>
        <p:nvPicPr>
          <p:cNvPr id="12" name="Picture 2"/>
          <p:cNvPicPr>
            <a:picLocks noChangeAspect="1" noChangeArrowheads="1"/>
          </p:cNvPicPr>
          <p:nvPr/>
        </p:nvPicPr>
        <p:blipFill>
          <a:blip r:embed="rId11" cstate="print"/>
          <a:srcRect/>
          <a:stretch>
            <a:fillRect/>
          </a:stretch>
        </p:blipFill>
        <p:spPr bwMode="auto">
          <a:xfrm>
            <a:off x="914400" y="2286000"/>
            <a:ext cx="1371600" cy="762000"/>
          </a:xfrm>
          <a:prstGeom prst="rect">
            <a:avLst/>
          </a:prstGeom>
          <a:noFill/>
          <a:ln w="9525">
            <a:noFill/>
            <a:miter lim="800000"/>
            <a:headEnd/>
            <a:tailEnd/>
          </a:ln>
          <a:effectLst/>
        </p:spPr>
      </p:pic>
      <p:pic>
        <p:nvPicPr>
          <p:cNvPr id="13" name="Picture 2"/>
          <p:cNvPicPr>
            <a:picLocks noChangeAspect="1" noChangeArrowheads="1"/>
          </p:cNvPicPr>
          <p:nvPr/>
        </p:nvPicPr>
        <p:blipFill>
          <a:blip r:embed="rId12" cstate="print"/>
          <a:srcRect/>
          <a:stretch>
            <a:fillRect/>
          </a:stretch>
        </p:blipFill>
        <p:spPr bwMode="auto">
          <a:xfrm>
            <a:off x="914400" y="3352800"/>
            <a:ext cx="1371600" cy="762000"/>
          </a:xfrm>
          <a:prstGeom prst="rect">
            <a:avLst/>
          </a:prstGeom>
          <a:noFill/>
          <a:ln w="9525">
            <a:noFill/>
            <a:miter lim="800000"/>
            <a:headEnd/>
            <a:tailEnd/>
          </a:ln>
          <a:effectLst/>
        </p:spPr>
      </p:pic>
      <p:pic>
        <p:nvPicPr>
          <p:cNvPr id="14" name="Picture 2"/>
          <p:cNvPicPr>
            <a:picLocks noChangeAspect="1" noChangeArrowheads="1"/>
          </p:cNvPicPr>
          <p:nvPr/>
        </p:nvPicPr>
        <p:blipFill>
          <a:blip r:embed="rId13" cstate="print"/>
          <a:srcRect/>
          <a:stretch>
            <a:fillRect/>
          </a:stretch>
        </p:blipFill>
        <p:spPr bwMode="auto">
          <a:xfrm>
            <a:off x="914400" y="6400800"/>
            <a:ext cx="1371600" cy="762000"/>
          </a:xfrm>
          <a:prstGeom prst="rect">
            <a:avLst/>
          </a:prstGeom>
          <a:noFill/>
          <a:ln w="9525">
            <a:noFill/>
            <a:miter lim="800000"/>
            <a:headEnd/>
            <a:tailEnd/>
          </a:ln>
          <a:effectLst/>
        </p:spPr>
      </p:pic>
      <p:pic>
        <p:nvPicPr>
          <p:cNvPr id="15" name="Picture 2"/>
          <p:cNvPicPr>
            <a:picLocks noChangeAspect="1" noChangeArrowheads="1"/>
          </p:cNvPicPr>
          <p:nvPr/>
        </p:nvPicPr>
        <p:blipFill>
          <a:blip r:embed="rId14" cstate="print"/>
          <a:srcRect/>
          <a:stretch>
            <a:fillRect/>
          </a:stretch>
        </p:blipFill>
        <p:spPr bwMode="auto">
          <a:xfrm>
            <a:off x="914400" y="4375682"/>
            <a:ext cx="1371600" cy="762000"/>
          </a:xfrm>
          <a:prstGeom prst="rect">
            <a:avLst/>
          </a:prstGeom>
          <a:noFill/>
          <a:ln w="9525">
            <a:noFill/>
            <a:miter lim="800000"/>
            <a:headEnd/>
            <a:tailEnd/>
          </a:ln>
          <a:effectLst/>
        </p:spPr>
      </p:pic>
      <p:pic>
        <p:nvPicPr>
          <p:cNvPr id="16" name="Picture 2"/>
          <p:cNvPicPr>
            <a:picLocks noChangeAspect="1" noChangeArrowheads="1"/>
          </p:cNvPicPr>
          <p:nvPr/>
        </p:nvPicPr>
        <p:blipFill>
          <a:blip r:embed="rId15" cstate="print"/>
          <a:srcRect/>
          <a:stretch>
            <a:fillRect/>
          </a:stretch>
        </p:blipFill>
        <p:spPr bwMode="auto">
          <a:xfrm>
            <a:off x="914400" y="5518682"/>
            <a:ext cx="1371600" cy="7620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Spectrograms</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1173162"/>
            <a:ext cx="8229600" cy="1143000"/>
          </a:xfrm>
        </p:spPr>
        <p:txBody>
          <a:bodyPr/>
          <a:lstStyle/>
          <a:p>
            <a:endParaRPr lang="en-US"/>
          </a:p>
        </p:txBody>
      </p:sp>
      <p:sp>
        <p:nvSpPr>
          <p:cNvPr id="11" name="TextBox 10"/>
          <p:cNvSpPr txBox="1"/>
          <p:nvPr/>
        </p:nvSpPr>
        <p:spPr>
          <a:xfrm>
            <a:off x="0" y="990600"/>
            <a:ext cx="1295400" cy="646331"/>
          </a:xfrm>
          <a:prstGeom prst="rect">
            <a:avLst/>
          </a:prstGeom>
          <a:noFill/>
        </p:spPr>
        <p:txBody>
          <a:bodyPr wrap="square" rtlCol="0">
            <a:spAutoFit/>
          </a:bodyPr>
          <a:lstStyle/>
          <a:p>
            <a:r>
              <a:rPr lang="en-US" dirty="0" smtClean="0"/>
              <a:t>Mean of Cluster</a:t>
            </a:r>
            <a:endParaRPr lang="en-US" dirty="0"/>
          </a:p>
        </p:txBody>
      </p:sp>
      <p:sp>
        <p:nvSpPr>
          <p:cNvPr id="12" name="TextBox 11"/>
          <p:cNvSpPr txBox="1"/>
          <p:nvPr/>
        </p:nvSpPr>
        <p:spPr>
          <a:xfrm>
            <a:off x="0" y="1905000"/>
            <a:ext cx="1295400" cy="923330"/>
          </a:xfrm>
          <a:prstGeom prst="rect">
            <a:avLst/>
          </a:prstGeom>
          <a:noFill/>
        </p:spPr>
        <p:txBody>
          <a:bodyPr wrap="square" rtlCol="0">
            <a:spAutoFit/>
          </a:bodyPr>
          <a:lstStyle/>
          <a:p>
            <a:r>
              <a:rPr lang="en-US" dirty="0" smtClean="0"/>
              <a:t>Correlation within cluster</a:t>
            </a:r>
            <a:endParaRPr lang="en-US" dirty="0"/>
          </a:p>
        </p:txBody>
      </p:sp>
      <p:pic>
        <p:nvPicPr>
          <p:cNvPr id="1032" name="Picture 8"/>
          <p:cNvPicPr>
            <a:picLocks noChangeAspect="1" noChangeArrowheads="1"/>
          </p:cNvPicPr>
          <p:nvPr/>
        </p:nvPicPr>
        <p:blipFill>
          <a:blip r:embed="rId2" cstate="print"/>
          <a:srcRect/>
          <a:stretch>
            <a:fillRect/>
          </a:stretch>
        </p:blipFill>
        <p:spPr bwMode="auto">
          <a:xfrm>
            <a:off x="9982200" y="2667000"/>
            <a:ext cx="24650700" cy="3218509"/>
          </a:xfrm>
          <a:prstGeom prst="rect">
            <a:avLst/>
          </a:prstGeom>
          <a:noFill/>
          <a:ln w="9525">
            <a:noFill/>
            <a:miter lim="800000"/>
            <a:headEnd/>
            <a:tailEnd/>
          </a:ln>
          <a:effectLst/>
        </p:spPr>
      </p:pic>
      <p:sp>
        <p:nvSpPr>
          <p:cNvPr id="19" name="TextBox 18"/>
          <p:cNvSpPr txBox="1"/>
          <p:nvPr/>
        </p:nvSpPr>
        <p:spPr>
          <a:xfrm>
            <a:off x="152400" y="3581400"/>
            <a:ext cx="1752600" cy="369332"/>
          </a:xfrm>
          <a:prstGeom prst="rect">
            <a:avLst/>
          </a:prstGeom>
          <a:noFill/>
        </p:spPr>
        <p:txBody>
          <a:bodyPr wrap="square" rtlCol="0">
            <a:spAutoFit/>
          </a:bodyPr>
          <a:lstStyle/>
          <a:p>
            <a:r>
              <a:rPr lang="en-US" dirty="0" smtClean="0"/>
              <a:t>Round 2</a:t>
            </a:r>
            <a:endParaRPr lang="en-US" dirty="0"/>
          </a:p>
        </p:txBody>
      </p:sp>
      <p:sp>
        <p:nvSpPr>
          <p:cNvPr id="20" name="TextBox 19"/>
          <p:cNvSpPr txBox="1"/>
          <p:nvPr/>
        </p:nvSpPr>
        <p:spPr>
          <a:xfrm>
            <a:off x="152400" y="457200"/>
            <a:ext cx="1752600" cy="369332"/>
          </a:xfrm>
          <a:prstGeom prst="rect">
            <a:avLst/>
          </a:prstGeom>
          <a:noFill/>
        </p:spPr>
        <p:txBody>
          <a:bodyPr wrap="square" rtlCol="0">
            <a:spAutoFit/>
          </a:bodyPr>
          <a:lstStyle/>
          <a:p>
            <a:r>
              <a:rPr lang="en-US" dirty="0" smtClean="0"/>
              <a:t>Round 1</a:t>
            </a:r>
            <a:endParaRPr lang="en-US" dirty="0"/>
          </a:p>
        </p:txBody>
      </p:sp>
      <p:pic>
        <p:nvPicPr>
          <p:cNvPr id="1037" name="Picture 13"/>
          <p:cNvPicPr>
            <a:picLocks noChangeAspect="1" noChangeArrowheads="1"/>
          </p:cNvPicPr>
          <p:nvPr/>
        </p:nvPicPr>
        <p:blipFill>
          <a:blip r:embed="rId3" cstate="print"/>
          <a:srcRect/>
          <a:stretch>
            <a:fillRect/>
          </a:stretch>
        </p:blipFill>
        <p:spPr bwMode="auto">
          <a:xfrm>
            <a:off x="0" y="1066800"/>
            <a:ext cx="9822205" cy="1568113"/>
          </a:xfrm>
          <a:prstGeom prst="rect">
            <a:avLst/>
          </a:prstGeom>
          <a:noFill/>
          <a:ln w="9525">
            <a:noFill/>
            <a:miter lim="800000"/>
            <a:headEnd/>
            <a:tailEnd/>
          </a:ln>
          <a:effectLst/>
        </p:spPr>
      </p:pic>
      <p:sp>
        <p:nvSpPr>
          <p:cNvPr id="27" name="TextBox 26"/>
          <p:cNvSpPr txBox="1"/>
          <p:nvPr/>
        </p:nvSpPr>
        <p:spPr>
          <a:xfrm>
            <a:off x="152400" y="3886200"/>
            <a:ext cx="1295400" cy="646331"/>
          </a:xfrm>
          <a:prstGeom prst="rect">
            <a:avLst/>
          </a:prstGeom>
          <a:noFill/>
        </p:spPr>
        <p:txBody>
          <a:bodyPr wrap="square" rtlCol="0">
            <a:spAutoFit/>
          </a:bodyPr>
          <a:lstStyle/>
          <a:p>
            <a:r>
              <a:rPr lang="en-US" dirty="0" smtClean="0"/>
              <a:t>Mean of Cluster</a:t>
            </a:r>
            <a:endParaRPr lang="en-US" dirty="0"/>
          </a:p>
        </p:txBody>
      </p:sp>
      <p:sp>
        <p:nvSpPr>
          <p:cNvPr id="28" name="TextBox 27"/>
          <p:cNvSpPr txBox="1"/>
          <p:nvPr/>
        </p:nvSpPr>
        <p:spPr>
          <a:xfrm>
            <a:off x="152400" y="4800600"/>
            <a:ext cx="1295400" cy="923330"/>
          </a:xfrm>
          <a:prstGeom prst="rect">
            <a:avLst/>
          </a:prstGeom>
          <a:noFill/>
        </p:spPr>
        <p:txBody>
          <a:bodyPr wrap="square" rtlCol="0">
            <a:spAutoFit/>
          </a:bodyPr>
          <a:lstStyle/>
          <a:p>
            <a:r>
              <a:rPr lang="en-US" dirty="0" smtClean="0"/>
              <a:t>Correlation within cluster</a:t>
            </a:r>
            <a:endParaRPr lang="en-US" dirty="0"/>
          </a:p>
        </p:txBody>
      </p:sp>
      <p:pic>
        <p:nvPicPr>
          <p:cNvPr id="1040" name="Picture 16"/>
          <p:cNvPicPr>
            <a:picLocks noChangeAspect="1" noChangeArrowheads="1"/>
          </p:cNvPicPr>
          <p:nvPr/>
        </p:nvPicPr>
        <p:blipFill>
          <a:blip r:embed="rId4" cstate="print"/>
          <a:srcRect/>
          <a:stretch>
            <a:fillRect/>
          </a:stretch>
        </p:blipFill>
        <p:spPr bwMode="auto">
          <a:xfrm>
            <a:off x="609600" y="3429000"/>
            <a:ext cx="7168426" cy="250507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457200" y="3042110"/>
            <a:ext cx="8229600" cy="1642142"/>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Stacked all freq</a:t>
            </a:r>
            <a:endParaRPr lang="en-US" dirty="0"/>
          </a:p>
        </p:txBody>
      </p:sp>
      <p:sp>
        <p:nvSpPr>
          <p:cNvPr id="7" name="Text Placeholder 6"/>
          <p:cNvSpPr>
            <a:spLocks noGrp="1"/>
          </p:cNvSpPr>
          <p:nvPr>
            <p:ph type="body" idx="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Theta</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Alpha</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Beta</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Gamma</a:t>
            </a:r>
            <a:endParaRPr lang="en-US" dirty="0"/>
          </a:p>
        </p:txBody>
      </p:sp>
      <p:pic>
        <p:nvPicPr>
          <p:cNvPr id="22530" name="Picture 2"/>
          <p:cNvPicPr>
            <a:picLocks noGrp="1" noChangeAspect="1" noChangeArrowheads="1"/>
          </p:cNvPicPr>
          <p:nvPr>
            <p:ph idx="4294967295"/>
          </p:nvPr>
        </p:nvPicPr>
        <p:blipFill>
          <a:blip r:embed="rId2" cstate="print"/>
          <a:srcRect/>
          <a:stretch>
            <a:fillRect/>
          </a:stretch>
        </p:blipFill>
        <p:spPr bwMode="auto">
          <a:xfrm>
            <a:off x="0" y="1790700"/>
            <a:ext cx="8229600" cy="4144963"/>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HG</a:t>
            </a:r>
            <a:endParaRPr lang="en-US" dirty="0"/>
          </a:p>
        </p:txBody>
      </p:sp>
      <p:pic>
        <p:nvPicPr>
          <p:cNvPr id="21506" name="Picture 2"/>
          <p:cNvPicPr>
            <a:picLocks noGrp="1" noChangeAspect="1" noChangeArrowheads="1"/>
          </p:cNvPicPr>
          <p:nvPr>
            <p:ph idx="4294967295"/>
          </p:nvPr>
        </p:nvPicPr>
        <p:blipFill>
          <a:blip r:embed="rId2" cstate="print"/>
          <a:srcRect/>
          <a:stretch>
            <a:fillRect/>
          </a:stretch>
        </p:blipFill>
        <p:spPr bwMode="auto">
          <a:xfrm>
            <a:off x="0" y="1790700"/>
            <a:ext cx="8229600" cy="4144963"/>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Shortest 16 </a:t>
            </a:r>
            <a:r>
              <a:rPr lang="en-US" dirty="0" err="1" smtClean="0"/>
              <a:t>vs</a:t>
            </a:r>
            <a:r>
              <a:rPr lang="en-US" dirty="0" smtClean="0"/>
              <a:t> Longest 16 words EC18 WE Aligned</a:t>
            </a:r>
            <a:endParaRPr lang="en-US" dirty="0"/>
          </a:p>
        </p:txBody>
      </p:sp>
      <p:sp>
        <p:nvSpPr>
          <p:cNvPr id="4" name="Text Placeholder 3"/>
          <p:cNvSpPr>
            <a:spLocks noGrp="1"/>
          </p:cNvSpPr>
          <p:nvPr>
            <p:ph type="body" idx="1"/>
          </p:nvPr>
        </p:nvSpPr>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Shortest 16 </a:t>
            </a:r>
            <a:r>
              <a:rPr lang="en-US" dirty="0" err="1" smtClean="0"/>
              <a:t>vs</a:t>
            </a:r>
            <a:r>
              <a:rPr lang="en-US" dirty="0" smtClean="0"/>
              <a:t> Longest 16 words EC18 RO Aligned</a:t>
            </a:r>
            <a:endParaRPr lang="en-US" dirty="0"/>
          </a:p>
        </p:txBody>
      </p:sp>
      <p:sp>
        <p:nvSpPr>
          <p:cNvPr id="4" name="Text Placeholder 3"/>
          <p:cNvSpPr>
            <a:spLocks noGrp="1"/>
          </p:cNvSpPr>
          <p:nvPr>
            <p:ph type="body" idx="1"/>
          </p:nvPr>
        </p:nvSpPr>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beta</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hg</a:t>
            </a:r>
            <a:endParaRPr lang="en-US" dirty="0"/>
          </a:p>
        </p:txBody>
      </p:sp>
      <p:pic>
        <p:nvPicPr>
          <p:cNvPr id="1027" name="Picture 3"/>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Background</a:t>
            </a:r>
            <a:endParaRPr lang="en-US" dirty="0"/>
          </a:p>
        </p:txBody>
      </p:sp>
      <p:sp>
        <p:nvSpPr>
          <p:cNvPr id="7" name="Text Placeholder 6"/>
          <p:cNvSpPr>
            <a:spLocks noGrp="1"/>
          </p:cNvSpPr>
          <p:nvPr>
            <p:ph type="body" idx="1"/>
          </p:nvPr>
        </p:nvSpPr>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Hg stacked</a:t>
            </a:r>
            <a:endParaRPr lang="en-US" dirty="0"/>
          </a:p>
        </p:txBody>
      </p:sp>
      <p:pic>
        <p:nvPicPr>
          <p:cNvPr id="3075" name="Picture 3"/>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 EC18 mean 800:1500</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Shortest 16 </a:t>
            </a:r>
            <a:r>
              <a:rPr lang="en-US" dirty="0" err="1" smtClean="0"/>
              <a:t>vs</a:t>
            </a:r>
            <a:r>
              <a:rPr lang="en-US" dirty="0" smtClean="0"/>
              <a:t> Longest 16 words EC18 </a:t>
            </a:r>
            <a:r>
              <a:rPr lang="en-US" dirty="0" err="1" smtClean="0"/>
              <a:t>ROff</a:t>
            </a:r>
            <a:r>
              <a:rPr lang="en-US" dirty="0" smtClean="0"/>
              <a:t> Aligned</a:t>
            </a:r>
            <a:endParaRPr lang="en-US" dirty="0"/>
          </a:p>
        </p:txBody>
      </p:sp>
      <p:sp>
        <p:nvSpPr>
          <p:cNvPr id="4" name="Text Placeholder 3"/>
          <p:cNvSpPr>
            <a:spLocks noGrp="1"/>
          </p:cNvSpPr>
          <p:nvPr>
            <p:ph type="body" idx="1"/>
          </p:nvPr>
        </p:nvSpPr>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beta</a:t>
            </a:r>
            <a:endParaRPr lang="en-US"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hg</a:t>
            </a:r>
            <a:endParaRPr 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EC24 Short</a:t>
            </a:r>
            <a:endParaRPr lang="en-US" dirty="0"/>
          </a:p>
        </p:txBody>
      </p:sp>
      <p:pic>
        <p:nvPicPr>
          <p:cNvPr id="1027" name="Picture 3"/>
          <p:cNvPicPr>
            <a:picLocks noGrp="1" noChangeAspect="1" noChangeArrowheads="1"/>
          </p:cNvPicPr>
          <p:nvPr>
            <p:ph idx="1"/>
          </p:nvPr>
        </p:nvPicPr>
        <p:blipFill>
          <a:blip r:embed="rId3" cstate="print"/>
          <a:srcRect/>
          <a:stretch>
            <a:fillRect/>
          </a:stretch>
        </p:blipFill>
        <p:spPr bwMode="auto">
          <a:xfrm>
            <a:off x="457200" y="1828800"/>
            <a:ext cx="8229600" cy="4144427"/>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EC24 Long</a:t>
            </a:r>
            <a:endParaRPr lang="en-US" dirty="0"/>
          </a:p>
        </p:txBody>
      </p:sp>
      <p:pic>
        <p:nvPicPr>
          <p:cNvPr id="2051" name="Picture 3"/>
          <p:cNvPicPr>
            <a:picLocks noGrp="1" noChangeAspect="1" noChangeArrowheads="1"/>
          </p:cNvPicPr>
          <p:nvPr>
            <p:ph idx="1"/>
          </p:nvPr>
        </p:nvPicPr>
        <p:blipFill>
          <a:blip r:embed="rId3"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ERPS</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EC24</a:t>
            </a:r>
            <a:endParaRPr 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2297884" y="1600200"/>
            <a:ext cx="4548231" cy="452596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EC23</a:t>
            </a:r>
            <a:endParaRPr lang="en-US"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2695830" y="1600200"/>
            <a:ext cx="3752339" cy="452596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Word Length Effects</a:t>
            </a:r>
            <a:endParaRPr lang="en-US" dirty="0"/>
          </a:p>
        </p:txBody>
      </p:sp>
      <p:sp>
        <p:nvSpPr>
          <p:cNvPr id="5" name="Text Placeholder 4"/>
          <p:cNvSpPr>
            <a:spLocks noGrp="1"/>
          </p:cNvSpPr>
          <p:nvPr>
            <p:ph type="body" idx="1"/>
          </p:nvPr>
        </p:nvSpPr>
        <p:spPr/>
        <p:txBody>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Max Amp </a:t>
            </a:r>
            <a:r>
              <a:rPr lang="en-US" dirty="0" err="1" smtClean="0"/>
              <a:t>vs</a:t>
            </a:r>
            <a:r>
              <a:rPr lang="en-US" dirty="0" smtClean="0"/>
              <a:t> Word Length Slope (-1 s to Word End)</a:t>
            </a:r>
            <a:endParaRPr lang="en-US" dirty="0"/>
          </a:p>
        </p:txBody>
      </p:sp>
      <p:pic>
        <p:nvPicPr>
          <p:cNvPr id="2054" name="Picture 6"/>
          <p:cNvPicPr>
            <a:picLocks noGrp="1" noChangeAspect="1" noChangeArrowheads="1"/>
          </p:cNvPicPr>
          <p:nvPr>
            <p:ph idx="1"/>
          </p:nvPr>
        </p:nvPicPr>
        <p:blipFill>
          <a:blip r:embed="rId2" cstate="print"/>
          <a:srcRect/>
          <a:stretch>
            <a:fillRect/>
          </a:stretch>
        </p:blipFill>
        <p:spPr bwMode="auto">
          <a:xfrm>
            <a:off x="457200" y="4343400"/>
            <a:ext cx="8229600" cy="1488647"/>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a:stretch>
            <a:fillRect/>
          </a:stretch>
        </p:blipFill>
        <p:spPr bwMode="auto">
          <a:xfrm>
            <a:off x="457200" y="2438400"/>
            <a:ext cx="8229600" cy="1467618"/>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Max Amp </a:t>
            </a:r>
            <a:r>
              <a:rPr lang="en-US" dirty="0" err="1" smtClean="0"/>
              <a:t>vs</a:t>
            </a:r>
            <a:r>
              <a:rPr lang="en-US" dirty="0" smtClean="0"/>
              <a:t> Word Length Slope (Word End to 2 sec)</a:t>
            </a:r>
            <a:endParaRPr lang="en-US" dirty="0"/>
          </a:p>
        </p:txBody>
      </p:sp>
      <p:pic>
        <p:nvPicPr>
          <p:cNvPr id="18434" name="Picture 2"/>
          <p:cNvPicPr>
            <a:picLocks noGrp="1" noChangeAspect="1" noChangeArrowheads="1"/>
          </p:cNvPicPr>
          <p:nvPr>
            <p:ph idx="1"/>
          </p:nvPr>
        </p:nvPicPr>
        <p:blipFill>
          <a:blip r:embed="rId2" cstate="print"/>
          <a:srcRect/>
          <a:stretch>
            <a:fillRect/>
          </a:stretch>
        </p:blipFill>
        <p:spPr bwMode="auto">
          <a:xfrm>
            <a:off x="381000" y="1600200"/>
            <a:ext cx="8229600" cy="1711987"/>
          </a:xfrm>
          <a:prstGeom prst="rect">
            <a:avLst/>
          </a:prstGeom>
          <a:noFill/>
          <a:ln w="9525">
            <a:noFill/>
            <a:miter lim="800000"/>
            <a:headEnd/>
            <a:tailEnd/>
          </a:ln>
          <a:effectLst/>
        </p:spPr>
      </p:pic>
      <p:pic>
        <p:nvPicPr>
          <p:cNvPr id="5" name="Picture 3"/>
          <p:cNvPicPr>
            <a:picLocks noChangeAspect="1" noChangeArrowheads="1"/>
          </p:cNvPicPr>
          <p:nvPr/>
        </p:nvPicPr>
        <p:blipFill>
          <a:blip r:embed="rId3" cstate="print"/>
          <a:srcRect/>
          <a:stretch>
            <a:fillRect/>
          </a:stretch>
        </p:blipFill>
        <p:spPr bwMode="auto">
          <a:xfrm>
            <a:off x="457200" y="3140589"/>
            <a:ext cx="8229600" cy="1445184"/>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Max Amp </a:t>
            </a:r>
            <a:r>
              <a:rPr lang="en-US" dirty="0" err="1" smtClean="0"/>
              <a:t>vs</a:t>
            </a:r>
            <a:r>
              <a:rPr lang="en-US" dirty="0" smtClean="0"/>
              <a:t> Word Length Slope (1000-1500 </a:t>
            </a:r>
            <a:r>
              <a:rPr lang="en-US" dirty="0" err="1" smtClean="0"/>
              <a:t>samp</a:t>
            </a:r>
            <a:r>
              <a:rPr lang="en-US" dirty="0" smtClean="0"/>
              <a:t>)</a:t>
            </a:r>
            <a:endParaRPr lang="en-US" dirty="0"/>
          </a:p>
        </p:txBody>
      </p:sp>
      <p:pic>
        <p:nvPicPr>
          <p:cNvPr id="19458" name="Picture 2"/>
          <p:cNvPicPr>
            <a:picLocks noGrp="1" noChangeAspect="1" noChangeArrowheads="1"/>
          </p:cNvPicPr>
          <p:nvPr>
            <p:ph idx="1"/>
          </p:nvPr>
        </p:nvPicPr>
        <p:blipFill>
          <a:blip r:embed="rId2" cstate="print"/>
          <a:srcRect/>
          <a:stretch>
            <a:fillRect/>
          </a:stretch>
        </p:blipFill>
        <p:spPr bwMode="auto">
          <a:xfrm>
            <a:off x="457200" y="1785937"/>
            <a:ext cx="8229600" cy="1643063"/>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609600" y="3429000"/>
            <a:ext cx="7592977" cy="1446213"/>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cstate="print"/>
          <a:srcRect/>
          <a:stretch>
            <a:fillRect/>
          </a:stretch>
        </p:blipFill>
        <p:spPr bwMode="auto">
          <a:xfrm>
            <a:off x="457200" y="1710709"/>
            <a:ext cx="8229600" cy="4304944"/>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Max Amp -1 s to WE</a:t>
            </a:r>
            <a:endParaRPr lang="en-US"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cstate="print"/>
          <a:srcRect/>
          <a:stretch>
            <a:fillRect/>
          </a:stretch>
        </p:blipFill>
        <p:spPr bwMode="auto">
          <a:xfrm>
            <a:off x="6934200" y="304800"/>
            <a:ext cx="1762125" cy="1403624"/>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400 to 800 mean</a:t>
            </a:r>
            <a:endParaRPr lang="en-US" dirty="0"/>
          </a:p>
        </p:txBody>
      </p:sp>
      <p:pic>
        <p:nvPicPr>
          <p:cNvPr id="23554" name="Picture 2"/>
          <p:cNvPicPr>
            <a:picLocks noGrp="1" noChangeAspect="1" noChangeArrowheads="1"/>
          </p:cNvPicPr>
          <p:nvPr>
            <p:ph idx="1"/>
          </p:nvPr>
        </p:nvPicPr>
        <p:blipFill>
          <a:blip r:embed="rId2" cstate="print"/>
          <a:srcRect/>
          <a:stretch>
            <a:fillRect/>
          </a:stretch>
        </p:blipFill>
        <p:spPr bwMode="auto">
          <a:xfrm>
            <a:off x="457200" y="1742715"/>
            <a:ext cx="8229600" cy="4240933"/>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400 to 800 max</a:t>
            </a:r>
            <a:endParaRPr lang="en-US" dirty="0"/>
          </a:p>
        </p:txBody>
      </p:sp>
      <p:pic>
        <p:nvPicPr>
          <p:cNvPr id="24578" name="Picture 2"/>
          <p:cNvPicPr>
            <a:picLocks noGrp="1" noChangeAspect="1" noChangeArrowheads="1"/>
          </p:cNvPicPr>
          <p:nvPr>
            <p:ph idx="1"/>
          </p:nvPr>
        </p:nvPicPr>
        <p:blipFill>
          <a:blip r:embed="rId2" cstate="print"/>
          <a:srcRect/>
          <a:stretch>
            <a:fillRect/>
          </a:stretch>
        </p:blipFill>
        <p:spPr bwMode="auto">
          <a:xfrm>
            <a:off x="457200" y="1762107"/>
            <a:ext cx="8229600" cy="4202148"/>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800 to 1200 max</a:t>
            </a:r>
            <a:endParaRPr lang="en-US" dirty="0"/>
          </a:p>
        </p:txBody>
      </p:sp>
      <p:pic>
        <p:nvPicPr>
          <p:cNvPr id="25602" name="Picture 2"/>
          <p:cNvPicPr>
            <a:picLocks noGrp="1" noChangeAspect="1" noChangeArrowheads="1"/>
          </p:cNvPicPr>
          <p:nvPr>
            <p:ph idx="1"/>
          </p:nvPr>
        </p:nvPicPr>
        <p:blipFill>
          <a:blip r:embed="rId2" cstate="print"/>
          <a:srcRect/>
          <a:stretch>
            <a:fillRect/>
          </a:stretch>
        </p:blipFill>
        <p:spPr bwMode="auto">
          <a:xfrm>
            <a:off x="457200" y="1740410"/>
            <a:ext cx="8229600" cy="4245542"/>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1200 to 1550 max</a:t>
            </a:r>
            <a:endParaRPr lang="en-US" dirty="0"/>
          </a:p>
        </p:txBody>
      </p:sp>
      <p:pic>
        <p:nvPicPr>
          <p:cNvPr id="26626" name="Picture 2"/>
          <p:cNvPicPr>
            <a:picLocks noGrp="1" noChangeAspect="1" noChangeArrowheads="1"/>
          </p:cNvPicPr>
          <p:nvPr>
            <p:ph idx="1"/>
          </p:nvPr>
        </p:nvPicPr>
        <p:blipFill>
          <a:blip r:embed="rId2" cstate="print"/>
          <a:srcRect/>
          <a:stretch>
            <a:fillRect/>
          </a:stretch>
        </p:blipFill>
        <p:spPr bwMode="auto">
          <a:xfrm>
            <a:off x="457200" y="1768203"/>
            <a:ext cx="8229600" cy="4189956"/>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WE to 2 sec post</a:t>
            </a:r>
            <a:endParaRPr lang="en-US"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WE to 2 sec post</a:t>
            </a:r>
            <a:endParaRPr lang="en-US" dirty="0"/>
          </a:p>
        </p:txBody>
      </p:sp>
      <p:pic>
        <p:nvPicPr>
          <p:cNvPr id="10242"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1000-1500 </a:t>
            </a:r>
            <a:r>
              <a:rPr lang="en-US" dirty="0" err="1" smtClean="0"/>
              <a:t>samp</a:t>
            </a:r>
            <a:endParaRPr lang="en-US" dirty="0"/>
          </a:p>
        </p:txBody>
      </p:sp>
      <p:pic>
        <p:nvPicPr>
          <p:cNvPr id="11266"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ECS</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1000-1500 </a:t>
            </a:r>
            <a:r>
              <a:rPr lang="en-US" dirty="0" err="1" smtClean="0"/>
              <a:t>samp</a:t>
            </a:r>
            <a:endParaRPr lang="en-US" dirty="0"/>
          </a:p>
        </p:txBody>
      </p:sp>
      <p:pic>
        <p:nvPicPr>
          <p:cNvPr id="13314"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 1000-1500 </a:t>
            </a:r>
            <a:r>
              <a:rPr lang="en-US" dirty="0" err="1" smtClean="0"/>
              <a:t>samp</a:t>
            </a:r>
            <a:endParaRPr lang="en-US" dirty="0"/>
          </a:p>
        </p:txBody>
      </p:sp>
      <p:pic>
        <p:nvPicPr>
          <p:cNvPr id="12290"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1127554"/>
            <a:ext cx="9144000" cy="4602892"/>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theta</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alpha</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beta</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1127554"/>
            <a:ext cx="9144000" cy="4602892"/>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gamma</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0" y="1127554"/>
            <a:ext cx="9144000" cy="4602892"/>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hg</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Reconstruction</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smtClean="0"/>
              <a:t>Corr</a:t>
            </a:r>
            <a:r>
              <a:rPr lang="en-US" dirty="0" smtClean="0"/>
              <a:t> of Reconstruction at various lags per trial</a:t>
            </a:r>
            <a:endParaRPr lang="en-US" dirty="0"/>
          </a:p>
        </p:txBody>
      </p:sp>
      <p:sp>
        <p:nvSpPr>
          <p:cNvPr id="12" name="Text Placeholder 11"/>
          <p:cNvSpPr>
            <a:spLocks noGrp="1"/>
          </p:cNvSpPr>
          <p:nvPr>
            <p:ph type="body" idx="1"/>
          </p:nvPr>
        </p:nvSpPr>
        <p:spPr/>
        <p:txBody>
          <a:bodyPr/>
          <a:lstStyle/>
          <a:p>
            <a:r>
              <a:rPr lang="en-US" dirty="0" smtClean="0"/>
              <a:t>Max at 100 ms</a:t>
            </a:r>
            <a:endParaRPr lang="en-US" dirty="0"/>
          </a:p>
        </p:txBody>
      </p:sp>
      <p:pic>
        <p:nvPicPr>
          <p:cNvPr id="1028" name="Picture 4"/>
          <p:cNvPicPr>
            <a:picLocks noGrp="1" noChangeAspect="1" noChangeArrowheads="1"/>
          </p:cNvPicPr>
          <p:nvPr>
            <p:ph sz="half" idx="2"/>
          </p:nvPr>
        </p:nvPicPr>
        <p:blipFill>
          <a:blip r:embed="rId3" cstate="print"/>
          <a:stretch>
            <a:fillRect/>
          </a:stretch>
        </p:blipFill>
        <p:spPr bwMode="auto">
          <a:xfrm>
            <a:off x="640186" y="2174875"/>
            <a:ext cx="3674215" cy="3951288"/>
          </a:xfrm>
          <a:prstGeom prst="rect">
            <a:avLst/>
          </a:prstGeom>
          <a:noFill/>
          <a:ln w="9525">
            <a:noFill/>
            <a:miter lim="800000"/>
            <a:headEnd/>
            <a:tailEnd/>
          </a:ln>
          <a:effectLst/>
        </p:spPr>
      </p:pic>
      <p:sp>
        <p:nvSpPr>
          <p:cNvPr id="13" name="Text Placeholder 12"/>
          <p:cNvSpPr>
            <a:spLocks noGrp="1"/>
          </p:cNvSpPr>
          <p:nvPr>
            <p:ph type="body" sz="quarter" idx="3"/>
          </p:nvPr>
        </p:nvSpPr>
        <p:spPr/>
        <p:txBody>
          <a:bodyPr/>
          <a:lstStyle/>
          <a:p>
            <a:endParaRPr lang="en-US"/>
          </a:p>
        </p:txBody>
      </p:sp>
      <p:pic>
        <p:nvPicPr>
          <p:cNvPr id="1029" name="Picture 5"/>
          <p:cNvPicPr>
            <a:picLocks noGrp="1" noChangeAspect="1" noChangeArrowheads="1"/>
          </p:cNvPicPr>
          <p:nvPr>
            <p:ph sz="quarter" idx="4"/>
          </p:nvPr>
        </p:nvPicPr>
        <p:blipFill>
          <a:blip r:embed="rId4" cstate="print"/>
          <a:stretch>
            <a:fillRect/>
          </a:stretch>
        </p:blipFill>
        <p:spPr bwMode="auto">
          <a:xfrm>
            <a:off x="4828805" y="2174875"/>
            <a:ext cx="3674215" cy="3951288"/>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Content Placeholder 8" descr="C:\Users\Miranda\Desktop\Speech &amp; Language Database\Videos\A97_KP_4-27-12\photos\A97_4-30-12_rep sites marked.png"/>
          <p:cNvPicPr>
            <a:picLocks/>
          </p:cNvPicPr>
          <p:nvPr/>
        </p:nvPicPr>
        <p:blipFill>
          <a:blip r:embed="rId2" cstate="print"/>
          <a:srcRect l="14906" t="5728" r="28104" b="21332"/>
          <a:stretch>
            <a:fillRect/>
          </a:stretch>
        </p:blipFill>
        <p:spPr bwMode="auto">
          <a:xfrm>
            <a:off x="4876800" y="152400"/>
            <a:ext cx="4267200" cy="2895599"/>
          </a:xfrm>
          <a:prstGeom prst="rect">
            <a:avLst/>
          </a:prstGeom>
          <a:noFill/>
          <a:ln w="9525">
            <a:noFill/>
            <a:miter lim="800000"/>
            <a:headEnd/>
            <a:tailEnd/>
          </a:ln>
        </p:spPr>
      </p:pic>
      <p:pic>
        <p:nvPicPr>
          <p:cNvPr id="5" name="Content Placeholder 8" descr="C:\Users\Miranda\Desktop\Speech &amp; Language Database\Videos\A101_NR_7-2-12\A101_NR_7-2-12\A101_7-2-2012_rep sites marked.png"/>
          <p:cNvPicPr>
            <a:picLocks/>
          </p:cNvPicPr>
          <p:nvPr/>
        </p:nvPicPr>
        <p:blipFill>
          <a:blip r:embed="rId3" cstate="print"/>
          <a:srcRect l="15594" t="16821" r="29149" b="20525"/>
          <a:stretch>
            <a:fillRect/>
          </a:stretch>
        </p:blipFill>
        <p:spPr bwMode="auto">
          <a:xfrm>
            <a:off x="0" y="3962400"/>
            <a:ext cx="4343400" cy="2895600"/>
          </a:xfrm>
          <a:prstGeom prst="rect">
            <a:avLst/>
          </a:prstGeom>
          <a:noFill/>
          <a:ln w="9525">
            <a:noFill/>
            <a:miter lim="800000"/>
            <a:headEnd/>
            <a:tailEnd/>
          </a:ln>
        </p:spPr>
      </p:pic>
      <p:pic>
        <p:nvPicPr>
          <p:cNvPr id="6" name="Content Placeholder 8" descr="C:\Users\Miranda\Desktop\Speech &amp; Language Database\Videos\A103_MG_7-23-12\pictures\GALINDOMAXIMO_rep sites marked.PNG"/>
          <p:cNvPicPr>
            <a:picLocks/>
          </p:cNvPicPr>
          <p:nvPr/>
        </p:nvPicPr>
        <p:blipFill>
          <a:blip r:embed="rId4" cstate="print"/>
          <a:srcRect l="14041" t="11455" r="27931" b="15442"/>
          <a:stretch>
            <a:fillRect/>
          </a:stretch>
        </p:blipFill>
        <p:spPr bwMode="auto">
          <a:xfrm>
            <a:off x="4648200" y="3733800"/>
            <a:ext cx="4349750" cy="3124200"/>
          </a:xfrm>
          <a:prstGeom prst="rect">
            <a:avLst/>
          </a:prstGeom>
          <a:noFill/>
          <a:ln w="9525">
            <a:noFill/>
            <a:miter lim="800000"/>
            <a:headEnd/>
            <a:tailEnd/>
          </a:ln>
        </p:spPr>
      </p:pic>
      <p:sp>
        <p:nvSpPr>
          <p:cNvPr id="7" name="TextBox 6"/>
          <p:cNvSpPr txBox="1"/>
          <p:nvPr/>
        </p:nvSpPr>
        <p:spPr>
          <a:xfrm>
            <a:off x="1295400" y="4267200"/>
            <a:ext cx="3810000" cy="923330"/>
          </a:xfrm>
          <a:prstGeom prst="rect">
            <a:avLst/>
          </a:prstGeom>
          <a:noFill/>
        </p:spPr>
        <p:txBody>
          <a:bodyPr wrap="square" rtlCol="0">
            <a:spAutoFit/>
          </a:bodyPr>
          <a:lstStyle/>
          <a:p>
            <a:r>
              <a:rPr lang="en-US" dirty="0" smtClean="0"/>
              <a:t>Word: 1/1 perceptual error</a:t>
            </a:r>
          </a:p>
          <a:p>
            <a:r>
              <a:rPr lang="en-US" dirty="0" smtClean="0"/>
              <a:t>Delay: 0/4</a:t>
            </a:r>
          </a:p>
          <a:p>
            <a:r>
              <a:rPr lang="en-US" dirty="0" smtClean="0"/>
              <a:t>Rep: 1/3 Phonological error</a:t>
            </a:r>
          </a:p>
        </p:txBody>
      </p:sp>
      <p:sp>
        <p:nvSpPr>
          <p:cNvPr id="8" name="TextBox 7"/>
          <p:cNvSpPr txBox="1"/>
          <p:nvPr/>
        </p:nvSpPr>
        <p:spPr>
          <a:xfrm>
            <a:off x="914400" y="5791200"/>
            <a:ext cx="3810000" cy="923330"/>
          </a:xfrm>
          <a:prstGeom prst="rect">
            <a:avLst/>
          </a:prstGeom>
          <a:noFill/>
        </p:spPr>
        <p:txBody>
          <a:bodyPr wrap="square" rtlCol="0">
            <a:spAutoFit/>
          </a:bodyPr>
          <a:lstStyle/>
          <a:p>
            <a:r>
              <a:rPr lang="en-US" dirty="0" smtClean="0"/>
              <a:t>Word: 1/3 perceptual error</a:t>
            </a:r>
          </a:p>
          <a:p>
            <a:r>
              <a:rPr lang="en-US" dirty="0" smtClean="0"/>
              <a:t>Delay: 0/0</a:t>
            </a:r>
          </a:p>
          <a:p>
            <a:r>
              <a:rPr lang="en-US" dirty="0" smtClean="0"/>
              <a:t>Rep: 0/1 error</a:t>
            </a:r>
          </a:p>
        </p:txBody>
      </p:sp>
      <p:sp>
        <p:nvSpPr>
          <p:cNvPr id="9" name="TextBox 8"/>
          <p:cNvSpPr txBox="1"/>
          <p:nvPr/>
        </p:nvSpPr>
        <p:spPr>
          <a:xfrm>
            <a:off x="6858000" y="4267200"/>
            <a:ext cx="3810000" cy="923330"/>
          </a:xfrm>
          <a:prstGeom prst="rect">
            <a:avLst/>
          </a:prstGeom>
          <a:noFill/>
        </p:spPr>
        <p:txBody>
          <a:bodyPr wrap="square" rtlCol="0">
            <a:spAutoFit/>
          </a:bodyPr>
          <a:lstStyle/>
          <a:p>
            <a:r>
              <a:rPr lang="en-US" dirty="0" smtClean="0"/>
              <a:t>Word: 0/0</a:t>
            </a:r>
          </a:p>
          <a:p>
            <a:r>
              <a:rPr lang="en-US" dirty="0" smtClean="0"/>
              <a:t>Delay: 0/2</a:t>
            </a:r>
          </a:p>
          <a:p>
            <a:r>
              <a:rPr lang="en-US" dirty="0" smtClean="0"/>
              <a:t>Rep: 0/2 </a:t>
            </a:r>
          </a:p>
        </p:txBody>
      </p:sp>
      <p:sp>
        <p:nvSpPr>
          <p:cNvPr id="10" name="TextBox 9"/>
          <p:cNvSpPr txBox="1"/>
          <p:nvPr/>
        </p:nvSpPr>
        <p:spPr>
          <a:xfrm>
            <a:off x="5791200" y="5934670"/>
            <a:ext cx="3810000" cy="923330"/>
          </a:xfrm>
          <a:prstGeom prst="rect">
            <a:avLst/>
          </a:prstGeom>
          <a:noFill/>
        </p:spPr>
        <p:txBody>
          <a:bodyPr wrap="square" rtlCol="0">
            <a:spAutoFit/>
          </a:bodyPr>
          <a:lstStyle/>
          <a:p>
            <a:r>
              <a:rPr lang="en-US" dirty="0" smtClean="0"/>
              <a:t>Word: 1/1 phonological error</a:t>
            </a:r>
          </a:p>
          <a:p>
            <a:r>
              <a:rPr lang="en-US" dirty="0" smtClean="0"/>
              <a:t>Delay: 0/2 error</a:t>
            </a:r>
          </a:p>
          <a:p>
            <a:r>
              <a:rPr lang="en-US" dirty="0" smtClean="0"/>
              <a:t>Rep: 1/1 phonological error</a:t>
            </a:r>
          </a:p>
        </p:txBody>
      </p:sp>
      <p:sp>
        <p:nvSpPr>
          <p:cNvPr id="11" name="TextBox 10"/>
          <p:cNvSpPr txBox="1"/>
          <p:nvPr/>
        </p:nvSpPr>
        <p:spPr>
          <a:xfrm>
            <a:off x="6096000" y="1828800"/>
            <a:ext cx="4191000" cy="923330"/>
          </a:xfrm>
          <a:prstGeom prst="rect">
            <a:avLst/>
          </a:prstGeom>
          <a:noFill/>
        </p:spPr>
        <p:txBody>
          <a:bodyPr wrap="square" rtlCol="0">
            <a:spAutoFit/>
          </a:bodyPr>
          <a:lstStyle/>
          <a:p>
            <a:r>
              <a:rPr lang="en-US" dirty="0" smtClean="0"/>
              <a:t>Word: 4/9 (3 perceptual, 1 real word sub)</a:t>
            </a:r>
          </a:p>
          <a:p>
            <a:r>
              <a:rPr lang="en-US" dirty="0" smtClean="0"/>
              <a:t>Delay: 0/0</a:t>
            </a:r>
          </a:p>
          <a:p>
            <a:r>
              <a:rPr lang="en-US" dirty="0" smtClean="0"/>
              <a:t>Rep: 2/9 phonological error</a:t>
            </a:r>
          </a:p>
        </p:txBody>
      </p:sp>
      <p:pic>
        <p:nvPicPr>
          <p:cNvPr id="13" name="Content Placeholder 7" descr="C:\Users\Miranda\Desktop\Speech &amp; Language Database\Videos\A80_MM_1-23-12\A80_1-23-12_rep sites marked.png"/>
          <p:cNvPicPr>
            <a:picLocks/>
          </p:cNvPicPr>
          <p:nvPr/>
        </p:nvPicPr>
        <p:blipFill>
          <a:blip r:embed="rId5" cstate="print"/>
          <a:srcRect l="20396" t="17028" r="33732" b="29257"/>
          <a:stretch>
            <a:fillRect/>
          </a:stretch>
        </p:blipFill>
        <p:spPr bwMode="auto">
          <a:xfrm>
            <a:off x="145737" y="152400"/>
            <a:ext cx="4426263" cy="281940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of Prediction</a:t>
            </a:r>
            <a:endParaRPr lang="en-US" dirty="0"/>
          </a:p>
        </p:txBody>
      </p:sp>
      <p:sp>
        <p:nvSpPr>
          <p:cNvPr id="3" name="Text Placeholder 2"/>
          <p:cNvSpPr>
            <a:spLocks noGrp="1"/>
          </p:cNvSpPr>
          <p:nvPr>
            <p:ph type="body" idx="1"/>
          </p:nvPr>
        </p:nvSpPr>
        <p:spPr/>
        <p:txBody>
          <a:bodyPr/>
          <a:lstStyle/>
          <a:p>
            <a:r>
              <a:rPr lang="en-US" smtClean="0"/>
              <a:t>Trials 1-27</a:t>
            </a:r>
            <a:endParaRPr lang="en-US"/>
          </a:p>
        </p:txBody>
      </p:sp>
      <p:sp>
        <p:nvSpPr>
          <p:cNvPr id="5" name="Text Placeholder 4"/>
          <p:cNvSpPr>
            <a:spLocks noGrp="1"/>
          </p:cNvSpPr>
          <p:nvPr>
            <p:ph type="body" sz="quarter" idx="3"/>
          </p:nvPr>
        </p:nvSpPr>
        <p:spPr/>
        <p:txBody>
          <a:bodyPr/>
          <a:lstStyle/>
          <a:p>
            <a:endParaRPr lang="en-US"/>
          </a:p>
        </p:txBody>
      </p:sp>
      <p:pic>
        <p:nvPicPr>
          <p:cNvPr id="8194" name="Picture 2"/>
          <p:cNvPicPr>
            <a:picLocks noGrp="1" noChangeAspect="1" noChangeArrowheads="1"/>
          </p:cNvPicPr>
          <p:nvPr>
            <p:ph sz="half" idx="2"/>
          </p:nvPr>
        </p:nvPicPr>
        <p:blipFill>
          <a:blip r:embed="rId2" cstate="print"/>
          <a:srcRect/>
          <a:stretch>
            <a:fillRect/>
          </a:stretch>
        </p:blipFill>
        <p:spPr bwMode="auto">
          <a:xfrm>
            <a:off x="457200" y="2482237"/>
            <a:ext cx="4040188" cy="3336564"/>
          </a:xfrm>
          <a:prstGeom prst="rect">
            <a:avLst/>
          </a:prstGeom>
          <a:noFill/>
          <a:ln w="9525">
            <a:noFill/>
            <a:miter lim="800000"/>
            <a:headEnd/>
            <a:tailEnd/>
          </a:ln>
          <a:effectLst/>
        </p:spPr>
      </p:pic>
      <p:pic>
        <p:nvPicPr>
          <p:cNvPr id="8" name="Picture 3"/>
          <p:cNvPicPr>
            <a:picLocks noGrp="1" noChangeAspect="1" noChangeArrowheads="1"/>
          </p:cNvPicPr>
          <p:nvPr>
            <p:ph sz="quarter" idx="4"/>
          </p:nvPr>
        </p:nvPicPr>
        <p:blipFill>
          <a:blip r:embed="rId3" cstate="print"/>
          <a:srcRect/>
          <a:stretch>
            <a:fillRect/>
          </a:stretch>
        </p:blipFill>
        <p:spPr bwMode="auto">
          <a:xfrm>
            <a:off x="4645025" y="3016362"/>
            <a:ext cx="4041775" cy="2268314"/>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Percentiles of R(match)  per trial</a:t>
            </a:r>
            <a:endParaRPr lang="en-US" dirty="0"/>
          </a:p>
        </p:txBody>
      </p:sp>
      <p:pic>
        <p:nvPicPr>
          <p:cNvPr id="2056" name="Picture 8"/>
          <p:cNvPicPr>
            <a:picLocks noGrp="1" noChangeAspect="1" noChangeArrowheads="1"/>
          </p:cNvPicPr>
          <p:nvPr>
            <p:ph idx="1"/>
          </p:nvPr>
        </p:nvPicPr>
        <p:blipFill>
          <a:blip r:embed="rId3" cstate="print"/>
          <a:stretch>
            <a:fillRect/>
          </a:stretch>
        </p:blipFill>
        <p:spPr>
          <a:xfrm>
            <a:off x="3657600" y="0"/>
            <a:ext cx="5111750" cy="2574277"/>
          </a:xfrm>
        </p:spPr>
      </p:pic>
      <p:sp>
        <p:nvSpPr>
          <p:cNvPr id="4" name="Text Placeholder 3"/>
          <p:cNvSpPr>
            <a:spLocks noGrp="1"/>
          </p:cNvSpPr>
          <p:nvPr>
            <p:ph type="body" sz="half" idx="2"/>
          </p:nvPr>
        </p:nvSpPr>
        <p:spPr/>
        <p:txBody>
          <a:bodyPr/>
          <a:lstStyle/>
          <a:p>
            <a:r>
              <a:rPr lang="en-US" dirty="0" smtClean="0"/>
              <a:t> Mean=  0.6892+- 0.22</a:t>
            </a:r>
          </a:p>
          <a:p>
            <a:endParaRPr lang="en-US" dirty="0"/>
          </a:p>
        </p:txBody>
      </p:sp>
      <p:pic>
        <p:nvPicPr>
          <p:cNvPr id="5" name="Picture 3"/>
          <p:cNvPicPr>
            <a:picLocks noChangeAspect="1" noChangeArrowheads="1"/>
          </p:cNvPicPr>
          <p:nvPr/>
        </p:nvPicPr>
        <p:blipFill>
          <a:blip r:embed="rId4" cstate="print"/>
          <a:srcRect/>
          <a:stretch>
            <a:fillRect/>
          </a:stretch>
        </p:blipFill>
        <p:spPr bwMode="auto">
          <a:xfrm>
            <a:off x="1079455" y="2514600"/>
            <a:ext cx="8064545" cy="4525963"/>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Corr</a:t>
            </a:r>
            <a:r>
              <a:rPr lang="en-US" dirty="0" smtClean="0"/>
              <a:t> at Rep Onset across lags</a:t>
            </a:r>
            <a:endParaRPr lang="en-US" dirty="0"/>
          </a:p>
        </p:txBody>
      </p:sp>
      <p:sp>
        <p:nvSpPr>
          <p:cNvPr id="7" name="Text Placeholder 6"/>
          <p:cNvSpPr>
            <a:spLocks noGrp="1"/>
          </p:cNvSpPr>
          <p:nvPr>
            <p:ph type="body" idx="1"/>
          </p:nvPr>
        </p:nvSpPr>
        <p:spPr/>
        <p:txBody>
          <a:bodyPr/>
          <a:lstStyle/>
          <a:p>
            <a:endParaRPr lang="en-US"/>
          </a:p>
        </p:txBody>
      </p:sp>
      <p:sp>
        <p:nvSpPr>
          <p:cNvPr id="8" name="Text Placeholder 7"/>
          <p:cNvSpPr>
            <a:spLocks noGrp="1"/>
          </p:cNvSpPr>
          <p:nvPr>
            <p:ph type="body" sz="quarter" idx="3"/>
          </p:nvPr>
        </p:nvSpPr>
        <p:spPr/>
        <p:txBody>
          <a:bodyPr/>
          <a:lstStyle/>
          <a:p>
            <a:endParaRPr lang="en-US"/>
          </a:p>
        </p:txBody>
      </p:sp>
      <p:pic>
        <p:nvPicPr>
          <p:cNvPr id="1028" name="Picture 4"/>
          <p:cNvPicPr>
            <a:picLocks noGrp="1" noChangeAspect="1" noChangeArrowheads="1"/>
          </p:cNvPicPr>
          <p:nvPr>
            <p:ph sz="half" idx="2"/>
          </p:nvPr>
        </p:nvPicPr>
        <p:blipFill>
          <a:blip r:embed="rId2" cstate="print"/>
          <a:srcRect/>
          <a:stretch>
            <a:fillRect/>
          </a:stretch>
        </p:blipFill>
        <p:spPr bwMode="auto">
          <a:xfrm>
            <a:off x="457200" y="2636038"/>
            <a:ext cx="4040188" cy="3028961"/>
          </a:xfrm>
          <a:prstGeom prst="rect">
            <a:avLst/>
          </a:prstGeom>
          <a:noFill/>
          <a:ln w="9525">
            <a:noFill/>
            <a:miter lim="800000"/>
            <a:headEnd/>
            <a:tailEnd/>
          </a:ln>
          <a:effectLst/>
        </p:spPr>
      </p:pic>
      <p:pic>
        <p:nvPicPr>
          <p:cNvPr id="1029" name="Picture 5"/>
          <p:cNvPicPr>
            <a:picLocks noGrp="1" noChangeAspect="1" noChangeArrowheads="1"/>
          </p:cNvPicPr>
          <p:nvPr>
            <p:ph sz="quarter" idx="4"/>
          </p:nvPr>
        </p:nvPicPr>
        <p:blipFill>
          <a:blip r:embed="rId3" cstate="print"/>
          <a:srcRect/>
          <a:stretch>
            <a:fillRect/>
          </a:stretch>
        </p:blipFill>
        <p:spPr bwMode="auto">
          <a:xfrm>
            <a:off x="4645025" y="2635444"/>
            <a:ext cx="4041775" cy="303015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normAutofit fontScale="92500"/>
          </a:bodyPr>
          <a:lstStyle/>
          <a:p>
            <a:r>
              <a:rPr lang="en-US" dirty="0" smtClean="0"/>
              <a:t>Percentiles of R(match)  per trial</a:t>
            </a:r>
            <a:endParaRPr lang="en-US" dirty="0"/>
          </a:p>
        </p:txBody>
      </p:sp>
      <p:sp>
        <p:nvSpPr>
          <p:cNvPr id="5" name="Text Placeholder 4"/>
          <p:cNvSpPr>
            <a:spLocks noGrp="1"/>
          </p:cNvSpPr>
          <p:nvPr>
            <p:ph type="body" sz="quarter" idx="3"/>
          </p:nvPr>
        </p:nvSpPr>
        <p:spPr/>
        <p:txBody>
          <a:bodyPr/>
          <a:lstStyle/>
          <a:p>
            <a:endParaRPr lang="en-US"/>
          </a:p>
        </p:txBody>
      </p:sp>
      <p:pic>
        <p:nvPicPr>
          <p:cNvPr id="2052" name="Picture 4"/>
          <p:cNvPicPr>
            <a:picLocks noGrp="1" noChangeAspect="1" noChangeArrowheads="1"/>
          </p:cNvPicPr>
          <p:nvPr>
            <p:ph sz="half" idx="2"/>
          </p:nvPr>
        </p:nvPicPr>
        <p:blipFill>
          <a:blip r:embed="rId2" cstate="print"/>
          <a:srcRect/>
          <a:stretch>
            <a:fillRect/>
          </a:stretch>
        </p:blipFill>
        <p:spPr bwMode="auto">
          <a:xfrm>
            <a:off x="457200" y="2634722"/>
            <a:ext cx="4040188" cy="3031593"/>
          </a:xfrm>
          <a:prstGeom prst="rect">
            <a:avLst/>
          </a:prstGeom>
          <a:noFill/>
          <a:ln w="9525">
            <a:noFill/>
            <a:miter lim="800000"/>
            <a:headEnd/>
            <a:tailEnd/>
          </a:ln>
          <a:effectLst/>
        </p:spPr>
      </p:pic>
      <p:pic>
        <p:nvPicPr>
          <p:cNvPr id="2053" name="Picture 5"/>
          <p:cNvPicPr>
            <a:picLocks noGrp="1" noChangeAspect="1" noChangeArrowheads="1"/>
          </p:cNvPicPr>
          <p:nvPr>
            <p:ph sz="quarter" idx="4"/>
          </p:nvPr>
        </p:nvPicPr>
        <p:blipFill>
          <a:blip r:embed="rId3" cstate="print"/>
          <a:srcRect/>
          <a:stretch>
            <a:fillRect/>
          </a:stretch>
        </p:blipFill>
        <p:spPr bwMode="auto">
          <a:xfrm>
            <a:off x="4645025" y="2634127"/>
            <a:ext cx="4041775" cy="3032784"/>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locking</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Word onset (</a:t>
            </a:r>
            <a:r>
              <a:rPr lang="en-US" dirty="0" err="1" smtClean="0"/>
              <a:t>plv</a:t>
            </a:r>
            <a:r>
              <a:rPr lang="en-US" dirty="0" smtClean="0"/>
              <a:t> channel to mean all)</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end</a:t>
            </a:r>
            <a:endParaRPr lang="en-US" dirty="0"/>
          </a:p>
        </p:txBody>
      </p:sp>
      <p:pic>
        <p:nvPicPr>
          <p:cNvPr id="5124" name="Picture 4"/>
          <p:cNvPicPr>
            <a:picLocks noGrp="1" noChangeAspect="1" noChangeArrowheads="1"/>
          </p:cNvPicPr>
          <p:nvPr>
            <p:ph idx="1"/>
          </p:nvPr>
        </p:nvPicPr>
        <p:blipFill>
          <a:blip r:embed="rId2" cstate="print"/>
          <a:srcRect/>
          <a:stretch>
            <a:fillRect/>
          </a:stretch>
        </p:blipFill>
        <p:spPr bwMode="auto">
          <a:xfrm>
            <a:off x="457200" y="1790968"/>
            <a:ext cx="8229600" cy="4144427"/>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pic>
        <p:nvPicPr>
          <p:cNvPr id="6" name="Picture 2"/>
          <p:cNvPicPr>
            <a:picLocks noGrp="1" noChangeAspect="1" noChangeArrowheads="1"/>
          </p:cNvPicPr>
          <p:nvPr>
            <p:ph idx="1"/>
          </p:nvPr>
        </p:nvPicPr>
        <p:blipFill>
          <a:blip r:embed="rId2" cstate="print"/>
          <a:stretch>
            <a:fillRect/>
          </a:stretch>
        </p:blipFill>
        <p:spPr>
          <a:xfrm>
            <a:off x="4018309" y="1600200"/>
            <a:ext cx="1107381" cy="4525963"/>
          </a:xfr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cstate="print"/>
          <a:srcRect/>
          <a:stretch>
            <a:fillRect/>
          </a:stretch>
        </p:blipFill>
        <p:spPr bwMode="auto">
          <a:xfrm>
            <a:off x="152400" y="1828800"/>
            <a:ext cx="8229600" cy="886571"/>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0" y="2743200"/>
            <a:ext cx="9144000" cy="979925"/>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Channels PLV during baseline </a:t>
            </a:r>
            <a:endParaRPr lang="en-US" dirty="0"/>
          </a:p>
        </p:txBody>
      </p:sp>
      <p:pic>
        <p:nvPicPr>
          <p:cNvPr id="30722" name="Picture 2"/>
          <p:cNvPicPr>
            <a:picLocks noGrp="1" noChangeAspect="1" noChangeArrowheads="1"/>
          </p:cNvPicPr>
          <p:nvPr>
            <p:ph idx="1"/>
          </p:nvPr>
        </p:nvPicPr>
        <p:blipFill>
          <a:blip r:embed="rId3" cstate="print"/>
          <a:srcRect/>
          <a:stretch>
            <a:fillRect/>
          </a:stretch>
        </p:blipFill>
        <p:spPr bwMode="auto">
          <a:xfrm>
            <a:off x="762000" y="1066800"/>
            <a:ext cx="8229600" cy="4174808"/>
          </a:xfrm>
          <a:prstGeom prst="rect">
            <a:avLst/>
          </a:prstGeom>
          <a:noFill/>
          <a:ln w="9525">
            <a:noFill/>
            <a:miter lim="800000"/>
            <a:headEnd/>
            <a:tailEnd/>
          </a:ln>
        </p:spPr>
      </p:pic>
      <p:pic>
        <p:nvPicPr>
          <p:cNvPr id="30724" name="Picture 4"/>
          <p:cNvPicPr>
            <a:picLocks noChangeAspect="1" noChangeArrowheads="1"/>
          </p:cNvPicPr>
          <p:nvPr/>
        </p:nvPicPr>
        <p:blipFill>
          <a:blip r:embed="rId4" cstate="print"/>
          <a:srcRect/>
          <a:stretch>
            <a:fillRect/>
          </a:stretch>
        </p:blipFill>
        <p:spPr bwMode="auto">
          <a:xfrm>
            <a:off x="-228600" y="3100387"/>
            <a:ext cx="5334000" cy="375761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Stimulation error rates</a:t>
            </a:r>
            <a:endParaRPr lang="en-US" dirty="0"/>
          </a:p>
        </p:txBody>
      </p:sp>
      <p:pic>
        <p:nvPicPr>
          <p:cNvPr id="1027" name="Picture 3"/>
          <p:cNvPicPr>
            <a:picLocks noGrp="1" noChangeAspect="1" noChangeArrowheads="1"/>
          </p:cNvPicPr>
          <p:nvPr>
            <p:ph sz="half" idx="1"/>
          </p:nvPr>
        </p:nvPicPr>
        <p:blipFill>
          <a:blip r:embed="rId2" cstate="print"/>
          <a:stretch>
            <a:fillRect/>
          </a:stretch>
        </p:blipFill>
        <p:spPr bwMode="auto">
          <a:xfrm>
            <a:off x="-2362200" y="1524000"/>
            <a:ext cx="2245967" cy="4525963"/>
          </a:xfrm>
          <a:prstGeom prst="rect">
            <a:avLst/>
          </a:prstGeom>
          <a:noFill/>
          <a:ln w="9525">
            <a:noFill/>
            <a:miter lim="800000"/>
            <a:headEnd/>
            <a:tailEnd/>
          </a:ln>
        </p:spPr>
      </p:pic>
      <p:pic>
        <p:nvPicPr>
          <p:cNvPr id="7" name="Content Placeholder 8" descr="C:\Users\Miranda\Desktop\Speech &amp; Language Database\Videos\A97_KP_4-27-12\photos\A97_4-30-12_rep sites marked.png"/>
          <p:cNvPicPr>
            <a:picLocks/>
          </p:cNvPicPr>
          <p:nvPr/>
        </p:nvPicPr>
        <p:blipFill>
          <a:blip r:embed="rId3" cstate="print"/>
          <a:srcRect l="14906" t="5728" r="28104" b="21332"/>
          <a:stretch>
            <a:fillRect/>
          </a:stretch>
        </p:blipFill>
        <p:spPr bwMode="auto">
          <a:xfrm>
            <a:off x="2057400" y="1905000"/>
            <a:ext cx="1447800" cy="1066799"/>
          </a:xfrm>
          <a:prstGeom prst="rect">
            <a:avLst/>
          </a:prstGeom>
          <a:noFill/>
          <a:ln w="9525">
            <a:noFill/>
            <a:miter lim="800000"/>
            <a:headEnd/>
            <a:tailEnd/>
          </a:ln>
        </p:spPr>
      </p:pic>
      <p:pic>
        <p:nvPicPr>
          <p:cNvPr id="8" name="Content Placeholder 8" descr="C:\Users\Miranda\Desktop\Speech &amp; Language Database\Videos\A101_NR_7-2-12\A101_NR_7-2-12\A101_7-2-2012_rep sites marked.png"/>
          <p:cNvPicPr>
            <a:picLocks/>
          </p:cNvPicPr>
          <p:nvPr/>
        </p:nvPicPr>
        <p:blipFill>
          <a:blip r:embed="rId4" cstate="print"/>
          <a:srcRect l="15594" t="16821" r="29149" b="20525"/>
          <a:stretch>
            <a:fillRect/>
          </a:stretch>
        </p:blipFill>
        <p:spPr bwMode="auto">
          <a:xfrm>
            <a:off x="2057400" y="3124200"/>
            <a:ext cx="1447800" cy="1066800"/>
          </a:xfrm>
          <a:prstGeom prst="rect">
            <a:avLst/>
          </a:prstGeom>
          <a:noFill/>
          <a:ln w="9525">
            <a:noFill/>
            <a:miter lim="800000"/>
            <a:headEnd/>
            <a:tailEnd/>
          </a:ln>
        </p:spPr>
      </p:pic>
      <p:pic>
        <p:nvPicPr>
          <p:cNvPr id="9" name="Content Placeholder 8" descr="C:\Users\Miranda\Desktop\Speech &amp; Language Database\Videos\A103_MG_7-23-12\pictures\GALINDOMAXIMO_rep sites marked.PNG"/>
          <p:cNvPicPr>
            <a:picLocks/>
          </p:cNvPicPr>
          <p:nvPr/>
        </p:nvPicPr>
        <p:blipFill>
          <a:blip r:embed="rId5" cstate="print"/>
          <a:srcRect l="14041" t="11455" r="27931" b="15442"/>
          <a:stretch>
            <a:fillRect/>
          </a:stretch>
        </p:blipFill>
        <p:spPr bwMode="auto">
          <a:xfrm>
            <a:off x="2057400" y="4419600"/>
            <a:ext cx="1447800" cy="1066800"/>
          </a:xfrm>
          <a:prstGeom prst="rect">
            <a:avLst/>
          </a:prstGeom>
          <a:noFill/>
          <a:ln w="9525">
            <a:noFill/>
            <a:miter lim="800000"/>
            <a:headEnd/>
            <a:tailEnd/>
          </a:ln>
        </p:spPr>
      </p:pic>
      <p:pic>
        <p:nvPicPr>
          <p:cNvPr id="1030" name="Picture 6"/>
          <p:cNvPicPr>
            <a:picLocks noGrp="1" noChangeAspect="1" noChangeArrowheads="1"/>
          </p:cNvPicPr>
          <p:nvPr>
            <p:ph sz="half" idx="2"/>
          </p:nvPr>
        </p:nvPicPr>
        <p:blipFill>
          <a:blip r:embed="rId6" cstate="print"/>
          <a:srcRect/>
          <a:stretch>
            <a:fillRect/>
          </a:stretch>
        </p:blipFill>
        <p:spPr bwMode="auto">
          <a:xfrm>
            <a:off x="5342739" y="1600200"/>
            <a:ext cx="2649522" cy="4525963"/>
          </a:xfrm>
          <a:prstGeom prst="rect">
            <a:avLst/>
          </a:prstGeom>
          <a:noFill/>
          <a:ln w="9525">
            <a:noFill/>
            <a:miter lim="800000"/>
            <a:headEnd/>
            <a:tailEnd/>
          </a:ln>
          <a:effectLst/>
        </p:spPr>
      </p:pic>
      <p:sp>
        <p:nvSpPr>
          <p:cNvPr id="18" name="TextBox 17"/>
          <p:cNvSpPr txBox="1"/>
          <p:nvPr/>
        </p:nvSpPr>
        <p:spPr>
          <a:xfrm>
            <a:off x="5791200" y="5867400"/>
            <a:ext cx="1066800" cy="369332"/>
          </a:xfrm>
          <a:prstGeom prst="rect">
            <a:avLst/>
          </a:prstGeom>
          <a:solidFill>
            <a:srgbClr val="FFFF00"/>
          </a:solidFill>
        </p:spPr>
        <p:txBody>
          <a:bodyPr wrap="square" rtlCol="0">
            <a:spAutoFit/>
          </a:bodyPr>
          <a:lstStyle/>
          <a:p>
            <a:r>
              <a:rPr lang="en-US" dirty="0" err="1" smtClean="0"/>
              <a:t>mSTG</a:t>
            </a:r>
            <a:endParaRPr lang="en-US" dirty="0"/>
          </a:p>
        </p:txBody>
      </p:sp>
      <p:sp>
        <p:nvSpPr>
          <p:cNvPr id="19" name="TextBox 18"/>
          <p:cNvSpPr txBox="1"/>
          <p:nvPr/>
        </p:nvSpPr>
        <p:spPr>
          <a:xfrm>
            <a:off x="6858000" y="5867400"/>
            <a:ext cx="762000" cy="369332"/>
          </a:xfrm>
          <a:prstGeom prst="rect">
            <a:avLst/>
          </a:prstGeom>
          <a:solidFill>
            <a:schemeClr val="accent6"/>
          </a:solidFill>
        </p:spPr>
        <p:txBody>
          <a:bodyPr wrap="square" rtlCol="0">
            <a:spAutoFit/>
          </a:bodyPr>
          <a:lstStyle/>
          <a:p>
            <a:r>
              <a:rPr lang="en-US" dirty="0" err="1" smtClean="0"/>
              <a:t>pSTG</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PLV baseline all frequency bands</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495800" y="1295400"/>
            <a:ext cx="35794950" cy="1038225"/>
          </a:xfrm>
          <a:prstGeom prst="rect">
            <a:avLst/>
          </a:prstGeom>
          <a:noFill/>
          <a:ln w="9525">
            <a:noFill/>
            <a:miter lim="800000"/>
            <a:headEnd/>
            <a:tailEnd/>
          </a:ln>
        </p:spPr>
      </p:pic>
      <p:pic>
        <p:nvPicPr>
          <p:cNvPr id="1027" name="Picture 3"/>
          <p:cNvPicPr>
            <a:picLocks noGrp="1" noChangeAspect="1" noChangeArrowheads="1"/>
          </p:cNvPicPr>
          <p:nvPr>
            <p:ph idx="1"/>
          </p:nvPr>
        </p:nvPicPr>
        <p:blipFill>
          <a:blip r:embed="rId4" cstate="print"/>
          <a:srcRect/>
          <a:stretch>
            <a:fillRect/>
          </a:stretch>
        </p:blipFill>
        <p:spPr bwMode="auto">
          <a:xfrm>
            <a:off x="457200" y="2514600"/>
            <a:ext cx="8229600" cy="4174808"/>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a:stretch>
            <a:fillRect/>
          </a:stretch>
        </p:blipFill>
        <p:spPr bwMode="auto">
          <a:xfrm>
            <a:off x="0" y="304800"/>
            <a:ext cx="9144000" cy="1247990"/>
          </a:xfrm>
          <a:prstGeom prst="rect">
            <a:avLst/>
          </a:prstGeom>
          <a:noFill/>
          <a:ln w="9525">
            <a:noFill/>
            <a:miter lim="800000"/>
            <a:headEnd/>
            <a:tailEnd/>
          </a:ln>
        </p:spPr>
      </p:pic>
      <p:pic>
        <p:nvPicPr>
          <p:cNvPr id="3" name="Picture 2"/>
          <p:cNvPicPr>
            <a:picLocks noChangeAspect="1" noChangeArrowheads="1"/>
          </p:cNvPicPr>
          <p:nvPr/>
        </p:nvPicPr>
        <p:blipFill>
          <a:blip r:embed="rId4" cstate="print"/>
          <a:srcRect/>
          <a:stretch>
            <a:fillRect/>
          </a:stretch>
        </p:blipFill>
        <p:spPr bwMode="auto">
          <a:xfrm>
            <a:off x="0" y="1752600"/>
            <a:ext cx="9144000" cy="1247990"/>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a:stretch>
            <a:fillRect/>
          </a:stretch>
        </p:blipFill>
        <p:spPr bwMode="auto">
          <a:xfrm>
            <a:off x="0" y="3200400"/>
            <a:ext cx="9144000" cy="1247990"/>
          </a:xfrm>
          <a:prstGeom prst="rect">
            <a:avLst/>
          </a:prstGeom>
          <a:noFill/>
          <a:ln w="9525">
            <a:noFill/>
            <a:miter lim="800000"/>
            <a:headEnd/>
            <a:tailEnd/>
          </a:ln>
        </p:spPr>
      </p:pic>
      <p:pic>
        <p:nvPicPr>
          <p:cNvPr id="5" name="Picture 2"/>
          <p:cNvPicPr>
            <a:picLocks noChangeAspect="1" noChangeArrowheads="1"/>
          </p:cNvPicPr>
          <p:nvPr/>
        </p:nvPicPr>
        <p:blipFill>
          <a:blip r:embed="rId6" cstate="print"/>
          <a:srcRect/>
          <a:stretch>
            <a:fillRect/>
          </a:stretch>
        </p:blipFill>
        <p:spPr bwMode="auto">
          <a:xfrm>
            <a:off x="0" y="4648200"/>
            <a:ext cx="9144000" cy="124799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cstate="print"/>
          <a:srcRect/>
          <a:stretch>
            <a:fillRect/>
          </a:stretch>
        </p:blipFill>
        <p:spPr bwMode="auto">
          <a:xfrm>
            <a:off x="0" y="304800"/>
            <a:ext cx="9144000" cy="1247990"/>
          </a:xfrm>
          <a:prstGeom prst="rect">
            <a:avLst/>
          </a:prstGeom>
          <a:noFill/>
          <a:ln w="9525">
            <a:noFill/>
            <a:miter lim="800000"/>
            <a:headEnd/>
            <a:tailEnd/>
          </a:ln>
        </p:spPr>
      </p:pic>
      <p:pic>
        <p:nvPicPr>
          <p:cNvPr id="3" name="Picture 2"/>
          <p:cNvPicPr>
            <a:picLocks noChangeAspect="1" noChangeArrowheads="1"/>
          </p:cNvPicPr>
          <p:nvPr/>
        </p:nvPicPr>
        <p:blipFill>
          <a:blip r:embed="rId4" cstate="print"/>
          <a:srcRect/>
          <a:stretch>
            <a:fillRect/>
          </a:stretch>
        </p:blipFill>
        <p:spPr bwMode="auto">
          <a:xfrm>
            <a:off x="0" y="1676400"/>
            <a:ext cx="9144000" cy="1247990"/>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a:stretch>
            <a:fillRect/>
          </a:stretch>
        </p:blipFill>
        <p:spPr bwMode="auto">
          <a:xfrm>
            <a:off x="0" y="3276600"/>
            <a:ext cx="9144000" cy="1247990"/>
          </a:xfrm>
          <a:prstGeom prst="rect">
            <a:avLst/>
          </a:prstGeom>
          <a:noFill/>
          <a:ln w="9525">
            <a:noFill/>
            <a:miter lim="800000"/>
            <a:headEnd/>
            <a:tailEnd/>
          </a:ln>
        </p:spPr>
      </p:pic>
      <p:pic>
        <p:nvPicPr>
          <p:cNvPr id="5" name="Picture 2"/>
          <p:cNvPicPr>
            <a:picLocks noChangeAspect="1" noChangeArrowheads="1"/>
          </p:cNvPicPr>
          <p:nvPr/>
        </p:nvPicPr>
        <p:blipFill>
          <a:blip r:embed="rId6" cstate="print"/>
          <a:srcRect/>
          <a:stretch>
            <a:fillRect/>
          </a:stretch>
        </p:blipFill>
        <p:spPr bwMode="auto">
          <a:xfrm>
            <a:off x="0" y="4724400"/>
            <a:ext cx="9144000" cy="124799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cstate="print"/>
          <a:srcRect/>
          <a:stretch>
            <a:fillRect/>
          </a:stretch>
        </p:blipFill>
        <p:spPr bwMode="auto">
          <a:xfrm>
            <a:off x="0" y="304800"/>
            <a:ext cx="9144000" cy="1247990"/>
          </a:xfrm>
          <a:prstGeom prst="rect">
            <a:avLst/>
          </a:prstGeom>
          <a:noFill/>
          <a:ln w="9525">
            <a:noFill/>
            <a:miter lim="800000"/>
            <a:headEnd/>
            <a:tailEnd/>
          </a:ln>
        </p:spPr>
      </p:pic>
      <p:pic>
        <p:nvPicPr>
          <p:cNvPr id="3" name="Picture 2"/>
          <p:cNvPicPr>
            <a:picLocks noChangeAspect="1" noChangeArrowheads="1"/>
          </p:cNvPicPr>
          <p:nvPr/>
        </p:nvPicPr>
        <p:blipFill>
          <a:blip r:embed="rId4" cstate="print"/>
          <a:srcRect/>
          <a:stretch>
            <a:fillRect/>
          </a:stretch>
        </p:blipFill>
        <p:spPr bwMode="auto">
          <a:xfrm>
            <a:off x="0" y="1600200"/>
            <a:ext cx="9144000" cy="1247990"/>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a:stretch>
            <a:fillRect/>
          </a:stretch>
        </p:blipFill>
        <p:spPr bwMode="auto">
          <a:xfrm>
            <a:off x="0" y="2971800"/>
            <a:ext cx="9144000" cy="1247990"/>
          </a:xfrm>
          <a:prstGeom prst="rect">
            <a:avLst/>
          </a:prstGeom>
          <a:noFill/>
          <a:ln w="9525">
            <a:noFill/>
            <a:miter lim="800000"/>
            <a:headEnd/>
            <a:tailEnd/>
          </a:ln>
        </p:spPr>
      </p:pic>
      <p:pic>
        <p:nvPicPr>
          <p:cNvPr id="5" name="Picture 2"/>
          <p:cNvPicPr>
            <a:picLocks noChangeAspect="1" noChangeArrowheads="1"/>
          </p:cNvPicPr>
          <p:nvPr/>
        </p:nvPicPr>
        <p:blipFill>
          <a:blip r:embed="rId6" cstate="print"/>
          <a:srcRect/>
          <a:stretch>
            <a:fillRect/>
          </a:stretch>
        </p:blipFill>
        <p:spPr bwMode="auto">
          <a:xfrm>
            <a:off x="0" y="4267200"/>
            <a:ext cx="9144000" cy="1247990"/>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0" y="5610010"/>
            <a:ext cx="9144000" cy="1247990"/>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3" cstate="print"/>
          <a:srcRect/>
          <a:stretch>
            <a:fillRect/>
          </a:stretch>
        </p:blipFill>
        <p:spPr bwMode="auto">
          <a:xfrm>
            <a:off x="0" y="304800"/>
            <a:ext cx="9144000" cy="1247990"/>
          </a:xfrm>
          <a:prstGeom prst="rect">
            <a:avLst/>
          </a:prstGeom>
          <a:noFill/>
          <a:ln w="9525">
            <a:noFill/>
            <a:miter lim="800000"/>
            <a:headEnd/>
            <a:tailEnd/>
          </a:ln>
        </p:spPr>
      </p:pic>
      <p:pic>
        <p:nvPicPr>
          <p:cNvPr id="3" name="Picture 2"/>
          <p:cNvPicPr>
            <a:picLocks noChangeAspect="1" noChangeArrowheads="1"/>
          </p:cNvPicPr>
          <p:nvPr/>
        </p:nvPicPr>
        <p:blipFill>
          <a:blip r:embed="rId4" cstate="print"/>
          <a:srcRect/>
          <a:stretch>
            <a:fillRect/>
          </a:stretch>
        </p:blipFill>
        <p:spPr bwMode="auto">
          <a:xfrm>
            <a:off x="0" y="1676400"/>
            <a:ext cx="9144000" cy="1247990"/>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a:stretch>
            <a:fillRect/>
          </a:stretch>
        </p:blipFill>
        <p:spPr bwMode="auto">
          <a:xfrm>
            <a:off x="0" y="3200400"/>
            <a:ext cx="9144000" cy="1247990"/>
          </a:xfrm>
          <a:prstGeom prst="rect">
            <a:avLst/>
          </a:prstGeom>
          <a:noFill/>
          <a:ln w="9525">
            <a:noFill/>
            <a:miter lim="800000"/>
            <a:headEnd/>
            <a:tailEnd/>
          </a:ln>
        </p:spPr>
      </p:pic>
      <p:pic>
        <p:nvPicPr>
          <p:cNvPr id="5" name="Picture 2"/>
          <p:cNvPicPr>
            <a:picLocks noChangeAspect="1" noChangeArrowheads="1"/>
          </p:cNvPicPr>
          <p:nvPr/>
        </p:nvPicPr>
        <p:blipFill>
          <a:blip r:embed="rId6" cstate="print"/>
          <a:srcRect/>
          <a:stretch>
            <a:fillRect/>
          </a:stretch>
        </p:blipFill>
        <p:spPr bwMode="auto">
          <a:xfrm>
            <a:off x="0" y="4572000"/>
            <a:ext cx="9144000" cy="1247990"/>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3" cstate="print"/>
          <a:srcRect/>
          <a:stretch>
            <a:fillRect/>
          </a:stretch>
        </p:blipFill>
        <p:spPr bwMode="auto">
          <a:xfrm>
            <a:off x="0" y="381000"/>
            <a:ext cx="9144000" cy="1247990"/>
          </a:xfrm>
          <a:prstGeom prst="rect">
            <a:avLst/>
          </a:prstGeom>
          <a:noFill/>
          <a:ln w="9525">
            <a:noFill/>
            <a:miter lim="800000"/>
            <a:headEnd/>
            <a:tailEnd/>
          </a:ln>
        </p:spPr>
      </p:pic>
      <p:pic>
        <p:nvPicPr>
          <p:cNvPr id="3" name="Picture 2"/>
          <p:cNvPicPr>
            <a:picLocks noChangeAspect="1" noChangeArrowheads="1"/>
          </p:cNvPicPr>
          <p:nvPr/>
        </p:nvPicPr>
        <p:blipFill>
          <a:blip r:embed="rId4" cstate="print"/>
          <a:srcRect/>
          <a:stretch>
            <a:fillRect/>
          </a:stretch>
        </p:blipFill>
        <p:spPr bwMode="auto">
          <a:xfrm>
            <a:off x="0" y="1752600"/>
            <a:ext cx="9144000" cy="1247990"/>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a:stretch>
            <a:fillRect/>
          </a:stretch>
        </p:blipFill>
        <p:spPr bwMode="auto">
          <a:xfrm>
            <a:off x="0" y="3200400"/>
            <a:ext cx="9144000" cy="1247990"/>
          </a:xfrm>
          <a:prstGeom prst="rect">
            <a:avLst/>
          </a:prstGeom>
          <a:noFill/>
          <a:ln w="9525">
            <a:noFill/>
            <a:miter lim="800000"/>
            <a:headEnd/>
            <a:tailEnd/>
          </a:ln>
        </p:spPr>
      </p:pic>
      <p:pic>
        <p:nvPicPr>
          <p:cNvPr id="5" name="Picture 2"/>
          <p:cNvPicPr>
            <a:picLocks noChangeAspect="1" noChangeArrowheads="1"/>
          </p:cNvPicPr>
          <p:nvPr/>
        </p:nvPicPr>
        <p:blipFill>
          <a:blip r:embed="rId6" cstate="print"/>
          <a:srcRect/>
          <a:stretch>
            <a:fillRect/>
          </a:stretch>
        </p:blipFill>
        <p:spPr bwMode="auto">
          <a:xfrm>
            <a:off x="0" y="4648200"/>
            <a:ext cx="9144000" cy="1247990"/>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3" cstate="print"/>
          <a:srcRect/>
          <a:stretch>
            <a:fillRect/>
          </a:stretch>
        </p:blipFill>
        <p:spPr bwMode="auto">
          <a:xfrm>
            <a:off x="0" y="533400"/>
            <a:ext cx="9144000" cy="1247990"/>
          </a:xfrm>
          <a:prstGeom prst="rect">
            <a:avLst/>
          </a:prstGeom>
          <a:noFill/>
          <a:ln w="9525">
            <a:noFill/>
            <a:miter lim="800000"/>
            <a:headEnd/>
            <a:tailEnd/>
          </a:ln>
        </p:spPr>
      </p:pic>
      <p:pic>
        <p:nvPicPr>
          <p:cNvPr id="3" name="Picture 2"/>
          <p:cNvPicPr>
            <a:picLocks noChangeAspect="1" noChangeArrowheads="1"/>
          </p:cNvPicPr>
          <p:nvPr/>
        </p:nvPicPr>
        <p:blipFill>
          <a:blip r:embed="rId4" cstate="print"/>
          <a:srcRect/>
          <a:stretch>
            <a:fillRect/>
          </a:stretch>
        </p:blipFill>
        <p:spPr bwMode="auto">
          <a:xfrm>
            <a:off x="0" y="2057400"/>
            <a:ext cx="9144000" cy="1247990"/>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a:stretch>
            <a:fillRect/>
          </a:stretch>
        </p:blipFill>
        <p:spPr bwMode="auto">
          <a:xfrm>
            <a:off x="0" y="3429000"/>
            <a:ext cx="9144000" cy="1247990"/>
          </a:xfrm>
          <a:prstGeom prst="rect">
            <a:avLst/>
          </a:prstGeom>
          <a:noFill/>
          <a:ln w="9525">
            <a:noFill/>
            <a:miter lim="800000"/>
            <a:headEnd/>
            <a:tailEnd/>
          </a:ln>
        </p:spPr>
      </p:pic>
      <p:pic>
        <p:nvPicPr>
          <p:cNvPr id="5" name="Picture 2"/>
          <p:cNvPicPr>
            <a:picLocks noChangeAspect="1" noChangeArrowheads="1"/>
          </p:cNvPicPr>
          <p:nvPr/>
        </p:nvPicPr>
        <p:blipFill>
          <a:blip r:embed="rId6" cstate="print"/>
          <a:srcRect/>
          <a:stretch>
            <a:fillRect/>
          </a:stretch>
        </p:blipFill>
        <p:spPr bwMode="auto">
          <a:xfrm>
            <a:off x="0" y="4800600"/>
            <a:ext cx="9144000" cy="1247990"/>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381000"/>
            <a:ext cx="9144000" cy="1585331"/>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0" y="2782204"/>
            <a:ext cx="9144000" cy="129359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2319</TotalTime>
  <Words>1136</Words>
  <Application>Microsoft Office PowerPoint</Application>
  <PresentationFormat>On-screen Show (4:3)</PresentationFormat>
  <Paragraphs>243</Paragraphs>
  <Slides>113</Slides>
  <Notes>21</Notes>
  <HiddenSlides>0</HiddenSlides>
  <MMClips>0</MMClips>
  <ScaleCrop>false</ScaleCrop>
  <HeadingPairs>
    <vt:vector size="4" baseType="variant">
      <vt:variant>
        <vt:lpstr>Theme</vt:lpstr>
      </vt:variant>
      <vt:variant>
        <vt:i4>1</vt:i4>
      </vt:variant>
      <vt:variant>
        <vt:lpstr>Slide Titles</vt:lpstr>
      </vt:variant>
      <vt:variant>
        <vt:i4>113</vt:i4>
      </vt:variant>
    </vt:vector>
  </HeadingPairs>
  <TitlesOfParts>
    <vt:vector size="114" baseType="lpstr">
      <vt:lpstr>Office Theme</vt:lpstr>
      <vt:lpstr>Slide 1</vt:lpstr>
      <vt:lpstr>Slide 2</vt:lpstr>
      <vt:lpstr>Slide 3</vt:lpstr>
      <vt:lpstr>Background</vt:lpstr>
      <vt:lpstr>Experimental Setup</vt:lpstr>
      <vt:lpstr>Anatomy</vt:lpstr>
      <vt:lpstr>ECS</vt:lpstr>
      <vt:lpstr>Slide 8</vt:lpstr>
      <vt:lpstr>Stimulation error rates</vt:lpstr>
      <vt:lpstr>Slide 10</vt:lpstr>
      <vt:lpstr>EC22</vt:lpstr>
      <vt:lpstr>EC23</vt:lpstr>
      <vt:lpstr>Slide 13</vt:lpstr>
      <vt:lpstr>EC24</vt:lpstr>
      <vt:lpstr>Clustering</vt:lpstr>
      <vt:lpstr>Word Onset</vt:lpstr>
      <vt:lpstr>Slide 17</vt:lpstr>
      <vt:lpstr>Beep</vt:lpstr>
      <vt:lpstr>Slide 19</vt:lpstr>
      <vt:lpstr>Repetition Onset</vt:lpstr>
      <vt:lpstr>Slide 21</vt:lpstr>
      <vt:lpstr>Clustering Spectrograms</vt:lpstr>
      <vt:lpstr>Slide 23</vt:lpstr>
      <vt:lpstr>Slide 24</vt:lpstr>
      <vt:lpstr>Stacked all freq</vt:lpstr>
      <vt:lpstr>Theta</vt:lpstr>
      <vt:lpstr>Alpha</vt:lpstr>
      <vt:lpstr>Beta</vt:lpstr>
      <vt:lpstr>Gamma</vt:lpstr>
      <vt:lpstr>HG</vt:lpstr>
      <vt:lpstr>Shortest 16 vs Longest 16 words EC18 WE Aligned</vt:lpstr>
      <vt:lpstr>Slide 32</vt:lpstr>
      <vt:lpstr>Slide 33</vt:lpstr>
      <vt:lpstr>Slide 34</vt:lpstr>
      <vt:lpstr>Slide 35</vt:lpstr>
      <vt:lpstr>Slide 36</vt:lpstr>
      <vt:lpstr>Shortest 16 vs Longest 16 words EC18 RO Aligned</vt:lpstr>
      <vt:lpstr>beta</vt:lpstr>
      <vt:lpstr>hg</vt:lpstr>
      <vt:lpstr>Hg stacked</vt:lpstr>
      <vt:lpstr>RO EC18 mean 800:1500</vt:lpstr>
      <vt:lpstr>Shortest 16 vs Longest 16 words EC18 ROff Aligned</vt:lpstr>
      <vt:lpstr>Slide 43</vt:lpstr>
      <vt:lpstr>Slide 44</vt:lpstr>
      <vt:lpstr>beta</vt:lpstr>
      <vt:lpstr>hg</vt:lpstr>
      <vt:lpstr>EC24 Short</vt:lpstr>
      <vt:lpstr>EC24 Long</vt:lpstr>
      <vt:lpstr>Slide 49</vt:lpstr>
      <vt:lpstr>Slide 50</vt:lpstr>
      <vt:lpstr>Slide 51</vt:lpstr>
      <vt:lpstr>Slide 52</vt:lpstr>
      <vt:lpstr>ERPS</vt:lpstr>
      <vt:lpstr>EC24</vt:lpstr>
      <vt:lpstr>EC23</vt:lpstr>
      <vt:lpstr>Word Length Effects</vt:lpstr>
      <vt:lpstr>Max Amp vs Word Length Slope (-1 s to Word End)</vt:lpstr>
      <vt:lpstr>Max Amp vs Word Length Slope (Word End to 2 sec)</vt:lpstr>
      <vt:lpstr>Max Amp vs Word Length Slope (1000-1500 samp)</vt:lpstr>
      <vt:lpstr>Slide 60</vt:lpstr>
      <vt:lpstr>Slide 61</vt:lpstr>
      <vt:lpstr>Max Amp -1 s to WE</vt:lpstr>
      <vt:lpstr>400 to 800 mean</vt:lpstr>
      <vt:lpstr>400 to 800 max</vt:lpstr>
      <vt:lpstr>800 to 1200 max</vt:lpstr>
      <vt:lpstr>1200 to 1550 max</vt:lpstr>
      <vt:lpstr>Mean WE to 2 sec post</vt:lpstr>
      <vt:lpstr>Max WE to 2 sec post</vt:lpstr>
      <vt:lpstr>Mean 1000-1500 samp</vt:lpstr>
      <vt:lpstr>Max 1000-1500 samp</vt:lpstr>
      <vt:lpstr>Min 1000-1500 samp</vt:lpstr>
      <vt:lpstr>theta</vt:lpstr>
      <vt:lpstr>alpha</vt:lpstr>
      <vt:lpstr>beta</vt:lpstr>
      <vt:lpstr>gamma</vt:lpstr>
      <vt:lpstr>hg</vt:lpstr>
      <vt:lpstr>Slide 77</vt:lpstr>
      <vt:lpstr>Reconstruction</vt:lpstr>
      <vt:lpstr>Corr of Reconstruction at various lags per trial</vt:lpstr>
      <vt:lpstr>Correlation of Prediction</vt:lpstr>
      <vt:lpstr>Percentiles of R(match)  per trial</vt:lpstr>
      <vt:lpstr>Corr at Rep Onset across lags</vt:lpstr>
      <vt:lpstr>Slide 83</vt:lpstr>
      <vt:lpstr>Phase locking</vt:lpstr>
      <vt:lpstr>Word onset (plv channel to mean all)</vt:lpstr>
      <vt:lpstr>Word end</vt:lpstr>
      <vt:lpstr>Slide 87</vt:lpstr>
      <vt:lpstr>Slide 88</vt:lpstr>
      <vt:lpstr>All Channels PLV during baseline </vt:lpstr>
      <vt:lpstr>PLV baseline all frequency bands</vt:lpstr>
      <vt:lpstr>Slide 91</vt:lpstr>
      <vt:lpstr>Slide 92</vt:lpstr>
      <vt:lpstr>Slide 93</vt:lpstr>
      <vt:lpstr>Slide 94</vt:lpstr>
      <vt:lpstr>Slide 95</vt:lpstr>
      <vt:lpstr>Slide 96</vt:lpstr>
      <vt:lpstr>Slide 97</vt:lpstr>
      <vt:lpstr>Slide 98</vt:lpstr>
      <vt:lpstr>SVM</vt:lpstr>
      <vt:lpstr>All Freq</vt:lpstr>
      <vt:lpstr>Correlation between frequency bands per channel</vt:lpstr>
      <vt:lpstr>HG and Theta Amplitude Correlation in STG</vt:lpstr>
      <vt:lpstr>High Alpha Amplitude (Central Sulcus)</vt:lpstr>
      <vt:lpstr>Superior mid-STG  (graphs organized poster-&gt; anterior)</vt:lpstr>
      <vt:lpstr>STG inferior  poster-&gt; anterior</vt:lpstr>
      <vt:lpstr>Anterior STG  superior  inferior</vt:lpstr>
      <vt:lpstr>Mid STG  superior  inferior</vt:lpstr>
      <vt:lpstr>Mid STG  superior  inferior</vt:lpstr>
      <vt:lpstr>STG spectrograms arranged along  Sylvian Fissure  (blue line)</vt:lpstr>
      <vt:lpstr>Posterior Superior Frontal  (upper central sulcus)</vt:lpstr>
      <vt:lpstr>Frontal</vt:lpstr>
      <vt:lpstr>Electrodes active during delay</vt:lpstr>
      <vt:lpstr>Beta band activity following target presentation offset </vt:lpstr>
    </vt:vector>
  </TitlesOfParts>
  <Company>Hewlett-Packard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Angela</dc:creator>
  <cp:lastModifiedBy>Angela</cp:lastModifiedBy>
  <cp:revision>233</cp:revision>
  <dcterms:created xsi:type="dcterms:W3CDTF">2012-08-27T17:42:45Z</dcterms:created>
  <dcterms:modified xsi:type="dcterms:W3CDTF">2012-10-13T01:41:23Z</dcterms:modified>
</cp:coreProperties>
</file>